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696" r:id="rId3"/>
    <p:sldId id="1101" r:id="rId5"/>
    <p:sldId id="1151" r:id="rId6"/>
    <p:sldId id="1152" r:id="rId7"/>
    <p:sldId id="1174" r:id="rId8"/>
    <p:sldId id="1793" r:id="rId9"/>
    <p:sldId id="1794" r:id="rId10"/>
    <p:sldId id="1795" r:id="rId11"/>
    <p:sldId id="1796" r:id="rId12"/>
    <p:sldId id="1797" r:id="rId13"/>
    <p:sldId id="1798" r:id="rId14"/>
    <p:sldId id="1799" r:id="rId15"/>
    <p:sldId id="1800" r:id="rId16"/>
    <p:sldId id="1762" r:id="rId17"/>
    <p:sldId id="1177" r:id="rId18"/>
    <p:sldId id="1770" r:id="rId19"/>
    <p:sldId id="1771" r:id="rId20"/>
    <p:sldId id="1159" r:id="rId21"/>
    <p:sldId id="1164" r:id="rId22"/>
    <p:sldId id="1170" r:id="rId23"/>
    <p:sldId id="1169" r:id="rId24"/>
    <p:sldId id="1777" r:id="rId25"/>
    <p:sldId id="1778" r:id="rId26"/>
    <p:sldId id="1779" r:id="rId27"/>
    <p:sldId id="1775" r:id="rId28"/>
    <p:sldId id="1780" r:id="rId29"/>
    <p:sldId id="1781" r:id="rId30"/>
    <p:sldId id="1782" r:id="rId31"/>
    <p:sldId id="1791" r:id="rId32"/>
    <p:sldId id="1792" r:id="rId33"/>
    <p:sldId id="1783" r:id="rId34"/>
    <p:sldId id="1784" r:id="rId35"/>
    <p:sldId id="1787" r:id="rId36"/>
    <p:sldId id="1788" r:id="rId37"/>
    <p:sldId id="1789" r:id="rId38"/>
    <p:sldId id="1790" r:id="rId39"/>
    <p:sldId id="1760" r:id="rId40"/>
    <p:sldId id="1761" r:id="rId41"/>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73" userDrawn="1">
          <p15:clr>
            <a:srgbClr val="A4A3A4"/>
          </p15:clr>
        </p15:guide>
        <p15:guide id="2" pos="38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CA3"/>
    <a:srgbClr val="0066CC"/>
    <a:srgbClr val="A3D6D9"/>
    <a:srgbClr val="FF9933"/>
    <a:srgbClr val="0070C0"/>
    <a:srgbClr val="1C2948"/>
    <a:srgbClr val="00B0F0"/>
    <a:srgbClr val="DFF1F2"/>
    <a:srgbClr val="00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3673" autoAdjust="0"/>
  </p:normalViewPr>
  <p:slideViewPr>
    <p:cSldViewPr snapToGrid="0" showGuides="1">
      <p:cViewPr varScale="1">
        <p:scale>
          <a:sx n="61" d="100"/>
          <a:sy n="61" d="100"/>
        </p:scale>
        <p:origin x="364" y="52"/>
      </p:cViewPr>
      <p:guideLst>
        <p:guide orient="horz" pos="2273"/>
        <p:guide pos="380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Optima-Regular"/>
              </a:rPr>
              <a:t>编码器</a:t>
            </a:r>
            <a:r>
              <a:rPr lang="en-US" altLang="zh-CN" b="0" i="0" dirty="0">
                <a:solidFill>
                  <a:srgbClr val="000000"/>
                </a:solidFill>
                <a:effectLst/>
                <a:latin typeface="Optima-Regular"/>
              </a:rPr>
              <a:t>-</a:t>
            </a:r>
            <a:r>
              <a:rPr lang="zh-CN" altLang="en-US" b="0" i="0" dirty="0">
                <a:solidFill>
                  <a:srgbClr val="000000"/>
                </a:solidFill>
                <a:effectLst/>
                <a:latin typeface="Optima-Regular"/>
              </a:rPr>
              <a:t>解码器模型虽然非常经典，但是局限性也很大。最大的局限性是编码器和解码器之间唯一的联系是一个固定长度的语义向量</a:t>
            </a:r>
            <a:r>
              <a:rPr lang="en-US" altLang="zh-CN" b="0" i="0" dirty="0">
                <a:solidFill>
                  <a:srgbClr val="000000"/>
                </a:solidFill>
                <a:effectLst/>
                <a:latin typeface="Optima-Regular"/>
              </a:rPr>
              <a:t>context vector</a:t>
            </a:r>
            <a:r>
              <a:rPr lang="zh-CN" altLang="en-US" b="0" i="0" dirty="0">
                <a:solidFill>
                  <a:srgbClr val="000000"/>
                </a:solidFill>
                <a:effectLst/>
                <a:latin typeface="Optima-Regular"/>
              </a:rPr>
              <a:t>。也就是说，编码器要将整个序列的信息压缩成一个固定长度的向量。它存在三个弊端：</a:t>
            </a:r>
            <a:endParaRPr lang="zh-CN" altLang="en-US" b="0" i="0" dirty="0">
              <a:solidFill>
                <a:srgbClr val="000000"/>
              </a:solidFill>
              <a:effectLst/>
              <a:latin typeface="Optima-Regular"/>
            </a:endParaRPr>
          </a:p>
          <a:p>
            <a:pPr algn="l"/>
            <a:r>
              <a:rPr lang="zh-CN" altLang="en-US" b="0" i="0" dirty="0">
                <a:solidFill>
                  <a:srgbClr val="000000"/>
                </a:solidFill>
                <a:effectLst/>
                <a:latin typeface="Optima-Regular"/>
              </a:rPr>
              <a:t>（</a:t>
            </a:r>
            <a:r>
              <a:rPr lang="en-US" altLang="zh-CN" b="0" i="0" dirty="0">
                <a:solidFill>
                  <a:srgbClr val="000000"/>
                </a:solidFill>
                <a:effectLst/>
                <a:latin typeface="Optima-Regular"/>
              </a:rPr>
              <a:t>1</a:t>
            </a:r>
            <a:r>
              <a:rPr lang="zh-CN" altLang="en-US" b="0" i="0" dirty="0">
                <a:solidFill>
                  <a:srgbClr val="000000"/>
                </a:solidFill>
                <a:effectLst/>
                <a:latin typeface="Optima-Regular"/>
              </a:rPr>
              <a:t>）对于编码器来说，语义向量</a:t>
            </a:r>
            <a:r>
              <a:rPr lang="en-US" altLang="zh-CN" b="0" i="0" dirty="0">
                <a:solidFill>
                  <a:srgbClr val="000000"/>
                </a:solidFill>
                <a:effectLst/>
                <a:latin typeface="Optima-Regular"/>
              </a:rPr>
              <a:t>context vector</a:t>
            </a:r>
            <a:r>
              <a:rPr lang="zh-CN" altLang="en-US" b="0" i="0" dirty="0">
                <a:solidFill>
                  <a:srgbClr val="000000"/>
                </a:solidFill>
                <a:effectLst/>
                <a:latin typeface="Optima-Regular"/>
              </a:rPr>
              <a:t>可能无法完全表示整个序列的信息。</a:t>
            </a:r>
            <a:br>
              <a:rPr lang="zh-CN" altLang="en-US" b="0" i="0" dirty="0">
                <a:solidFill>
                  <a:srgbClr val="000000"/>
                </a:solidFill>
                <a:effectLst/>
                <a:latin typeface="Optima-Regular"/>
              </a:rPr>
            </a:br>
            <a:r>
              <a:rPr lang="zh-CN" altLang="en-US" b="0" i="0" dirty="0">
                <a:solidFill>
                  <a:srgbClr val="000000"/>
                </a:solidFill>
                <a:effectLst/>
                <a:latin typeface="Optima-Regular"/>
              </a:rPr>
              <a:t>（</a:t>
            </a:r>
            <a:r>
              <a:rPr lang="en-US" altLang="zh-CN" b="0" i="0" dirty="0">
                <a:solidFill>
                  <a:srgbClr val="000000"/>
                </a:solidFill>
                <a:effectLst/>
                <a:latin typeface="Optima-Regular"/>
              </a:rPr>
              <a:t>2</a:t>
            </a:r>
            <a:r>
              <a:rPr lang="zh-CN" altLang="en-US" b="0" i="0" dirty="0">
                <a:solidFill>
                  <a:srgbClr val="000000"/>
                </a:solidFill>
                <a:effectLst/>
                <a:latin typeface="Optima-Regular"/>
              </a:rPr>
              <a:t>）对于编码器来说，先输入到网络的序列携带的信息可能会被后输入的序列覆盖掉，输入的序列越长，这种现象就越严重。</a:t>
            </a:r>
            <a:br>
              <a:rPr lang="zh-CN" altLang="en-US" b="0" i="0" dirty="0">
                <a:solidFill>
                  <a:srgbClr val="000000"/>
                </a:solidFill>
                <a:effectLst/>
                <a:latin typeface="Optima-Regular"/>
              </a:rPr>
            </a:br>
            <a:r>
              <a:rPr lang="zh-CN" altLang="en-US" b="0" i="0" dirty="0">
                <a:solidFill>
                  <a:srgbClr val="000000"/>
                </a:solidFill>
                <a:effectLst/>
                <a:latin typeface="Optima-Regular"/>
              </a:rPr>
              <a:t>（</a:t>
            </a:r>
            <a:r>
              <a:rPr lang="en-US" altLang="zh-CN" b="0" i="0" dirty="0">
                <a:solidFill>
                  <a:srgbClr val="000000"/>
                </a:solidFill>
                <a:effectLst/>
                <a:latin typeface="Optima-Regular"/>
              </a:rPr>
              <a:t>3</a:t>
            </a:r>
            <a:r>
              <a:rPr lang="zh-CN" altLang="en-US" b="0" i="0" dirty="0">
                <a:solidFill>
                  <a:srgbClr val="000000"/>
                </a:solidFill>
                <a:effectLst/>
                <a:latin typeface="Optima-Regular"/>
              </a:rPr>
              <a:t>）对于解码器来说，在解码的时候，对于输入的每个单词的权重是不一致的。</a:t>
            </a:r>
            <a:endParaRPr lang="zh-CN" altLang="en-US" b="0" i="0" dirty="0">
              <a:solidFill>
                <a:srgbClr val="000000"/>
              </a:solidFill>
              <a:effectLst/>
              <a:latin typeface="Optima-Regular"/>
            </a:endParaRPr>
          </a:p>
          <a:p>
            <a:pPr algn="l"/>
            <a:r>
              <a:rPr lang="zh-CN" altLang="en-US" b="0" i="0" dirty="0">
                <a:solidFill>
                  <a:srgbClr val="000000"/>
                </a:solidFill>
                <a:effectLst/>
                <a:latin typeface="Optima-Regular"/>
              </a:rPr>
              <a:t>以上三个弊端使得在解码的时候解码器一开始可能就没有获得输入序列足够多的信息，自然解码的准确率也就不高。所以，在</a:t>
            </a:r>
            <a:r>
              <a:rPr lang="en-US" altLang="zh-CN" b="0" i="0" dirty="0">
                <a:solidFill>
                  <a:srgbClr val="000000"/>
                </a:solidFill>
                <a:effectLst/>
                <a:latin typeface="Optima-Regular"/>
              </a:rPr>
              <a:t>NMT</a:t>
            </a:r>
            <a:r>
              <a:rPr lang="zh-CN" altLang="en-US" b="0" i="0" dirty="0">
                <a:solidFill>
                  <a:srgbClr val="000000"/>
                </a:solidFill>
                <a:effectLst/>
                <a:latin typeface="Optima-Regular"/>
              </a:rPr>
              <a:t>（</a:t>
            </a:r>
            <a:r>
              <a:rPr lang="en-US" altLang="zh-CN" b="0" i="0" dirty="0">
                <a:solidFill>
                  <a:srgbClr val="000000"/>
                </a:solidFill>
                <a:effectLst/>
                <a:latin typeface="Optima-Regular"/>
              </a:rPr>
              <a:t>Neural Machine Translation</a:t>
            </a:r>
            <a:r>
              <a:rPr lang="zh-CN" altLang="en-US" b="0" i="0" dirty="0">
                <a:solidFill>
                  <a:srgbClr val="000000"/>
                </a:solidFill>
                <a:effectLst/>
                <a:latin typeface="Optima-Regular"/>
              </a:rPr>
              <a:t>，神经机器翻译）任务上，还添加了</a:t>
            </a:r>
            <a:r>
              <a:rPr lang="en-US" altLang="zh-CN" b="0" i="0" dirty="0">
                <a:solidFill>
                  <a:srgbClr val="000000"/>
                </a:solidFill>
                <a:effectLst/>
                <a:latin typeface="Optima-Regular"/>
              </a:rPr>
              <a:t>attention</a:t>
            </a:r>
            <a:r>
              <a:rPr lang="zh-CN" altLang="en-US" b="0" i="0" dirty="0">
                <a:solidFill>
                  <a:srgbClr val="000000"/>
                </a:solidFill>
                <a:effectLst/>
                <a:latin typeface="Optima-Regular"/>
              </a:rPr>
              <a:t>的机制。</a:t>
            </a:r>
            <a:endParaRPr lang="zh-CN" altLang="en-US" b="0" i="0" dirty="0">
              <a:solidFill>
                <a:srgbClr val="000000"/>
              </a:solidFill>
              <a:effectLst/>
              <a:latin typeface="Optima-Regular"/>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3.wmf"/><Relationship Id="rId2" Type="http://schemas.openxmlformats.org/officeDocument/2006/relationships/oleObject" Target="../embeddings/oleObject4.bin"/><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序列模型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latin typeface="Arial" panose="020B0604020202020204" pitchFamily="34" charset="0"/>
              <a:cs typeface="Arial" panose="020B0604020202020204" pitchFamily="34" charset="0"/>
            </a:endParaRPr>
          </a:p>
        </p:txBody>
      </p:sp>
      <p:sp>
        <p:nvSpPr>
          <p:cNvPr id="3" name="文本框 2"/>
          <p:cNvSpPr txBox="1"/>
          <p:nvPr/>
        </p:nvSpPr>
        <p:spPr>
          <a:xfrm>
            <a:off x="668338" y="1458674"/>
            <a:ext cx="6096000" cy="461665"/>
          </a:xfrm>
          <a:prstGeom prst="rect">
            <a:avLst/>
          </a:prstGeom>
          <a:noFill/>
        </p:spPr>
        <p:txBody>
          <a:bodyPr wrap="square">
            <a:spAutoFit/>
          </a:bodyPr>
          <a:lstStyle/>
          <a:p>
            <a:r>
              <a:rPr lang="zh-CN" altLang="en-US" b="1" i="0" dirty="0">
                <a:effectLst/>
              </a:rPr>
              <a:t>文本翻译</a:t>
            </a:r>
            <a:endParaRPr lang="zh-CN" altLang="en-US" b="1" i="0" dirty="0">
              <a:effectLst/>
            </a:endParaRPr>
          </a:p>
        </p:txBody>
      </p:sp>
      <p:sp>
        <p:nvSpPr>
          <p:cNvPr id="4" name="文本框 3"/>
          <p:cNvSpPr txBox="1"/>
          <p:nvPr/>
        </p:nvSpPr>
        <p:spPr>
          <a:xfrm>
            <a:off x="668338" y="2092799"/>
            <a:ext cx="10851000" cy="4092575"/>
          </a:xfrm>
          <a:prstGeom prst="rect">
            <a:avLst/>
          </a:prstGeom>
          <a:noFill/>
        </p:spPr>
        <p:txBody>
          <a:bodyPr wrap="square">
            <a:spAutoFit/>
          </a:bodyPr>
          <a:lstStyle/>
          <a:p>
            <a:pPr marL="0" lvl="1">
              <a:spcAft>
                <a:spcPts val="600"/>
              </a:spcAft>
            </a:pPr>
            <a:r>
              <a:rPr lang="zh-CN" altLang="en-US" b="0" i="0" dirty="0">
                <a:effectLst/>
                <a:cs typeface="Arial" panose="020B0604020202020204" pitchFamily="34" charset="0"/>
              </a:rPr>
              <a:t>     文本翻译是</a:t>
            </a:r>
            <a:r>
              <a:rPr lang="en-US" altLang="zh-CN" b="0" i="0" dirty="0">
                <a:effectLst/>
                <a:cs typeface="Arial" panose="020B0604020202020204" pitchFamily="34" charset="0"/>
              </a:rPr>
              <a:t>NLP</a:t>
            </a:r>
            <a:r>
              <a:rPr lang="zh-CN" altLang="en-US" b="0" i="0" dirty="0">
                <a:effectLst/>
                <a:cs typeface="Arial" panose="020B0604020202020204" pitchFamily="34" charset="0"/>
              </a:rPr>
              <a:t>中的一个重要任务，它涉及将一种自然语言</a:t>
            </a:r>
            <a:r>
              <a:rPr lang="en-US" altLang="zh-CN" b="0" i="0" dirty="0">
                <a:effectLst/>
                <a:cs typeface="Arial" panose="020B0604020202020204" pitchFamily="34" charset="0"/>
              </a:rPr>
              <a:t>(</a:t>
            </a:r>
            <a:r>
              <a:rPr lang="zh-CN" altLang="en-US" b="0" i="0" dirty="0">
                <a:effectLst/>
                <a:cs typeface="Arial" panose="020B0604020202020204" pitchFamily="34" charset="0"/>
              </a:rPr>
              <a:t>如英语</a:t>
            </a:r>
            <a:r>
              <a:rPr lang="en-US" altLang="zh-CN" b="0" i="0" dirty="0">
                <a:effectLst/>
                <a:cs typeface="Arial" panose="020B0604020202020204" pitchFamily="34" charset="0"/>
              </a:rPr>
              <a:t>)</a:t>
            </a:r>
            <a:r>
              <a:rPr lang="zh-CN" altLang="en-US" b="0" i="0" dirty="0">
                <a:effectLst/>
                <a:cs typeface="Arial" panose="020B0604020202020204" pitchFamily="34" charset="0"/>
              </a:rPr>
              <a:t>从一种语言翻译成另一种自然语言</a:t>
            </a:r>
            <a:r>
              <a:rPr lang="en-US" altLang="zh-CN" b="0" i="0" dirty="0">
                <a:effectLst/>
                <a:cs typeface="Arial" panose="020B0604020202020204" pitchFamily="34" charset="0"/>
              </a:rPr>
              <a:t>(</a:t>
            </a:r>
            <a:r>
              <a:rPr lang="zh-CN" altLang="en-US" b="0" i="0" dirty="0">
                <a:effectLst/>
                <a:cs typeface="Arial" panose="020B0604020202020204" pitchFamily="34" charset="0"/>
              </a:rPr>
              <a:t>如中文</a:t>
            </a:r>
            <a:r>
              <a:rPr lang="en-US" altLang="zh-CN" b="0" i="0" dirty="0">
                <a:effectLst/>
                <a:cs typeface="Arial" panose="020B0604020202020204" pitchFamily="34" charset="0"/>
              </a:rPr>
              <a:t>)</a:t>
            </a:r>
            <a:r>
              <a:rPr lang="zh-CN" altLang="en-US" b="0" i="0" dirty="0">
                <a:effectLst/>
                <a:cs typeface="Arial" panose="020B0604020202020204" pitchFamily="34" charset="0"/>
              </a:rPr>
              <a:t>。</a:t>
            </a:r>
            <a:endParaRPr lang="zh-CN" altLang="en-US" b="0" i="0" dirty="0">
              <a:effectLst/>
              <a:cs typeface="Arial" panose="020B0604020202020204" pitchFamily="34" charset="0"/>
            </a:endParaRPr>
          </a:p>
          <a:p>
            <a:pPr marL="0" lvl="1">
              <a:spcAft>
                <a:spcPts val="600"/>
              </a:spcAft>
            </a:pPr>
            <a:r>
              <a:rPr lang="zh-CN" altLang="en-US" b="0" i="0" dirty="0">
                <a:effectLst/>
                <a:cs typeface="Arial" panose="020B0604020202020204" pitchFamily="34" charset="0"/>
              </a:rPr>
              <a:t>     自然语言处理中的文本翻译技术可以分为两类：统计机器翻译</a:t>
            </a:r>
            <a:r>
              <a:rPr lang="en-US" altLang="zh-CN" b="0" i="0" dirty="0">
                <a:effectLst/>
                <a:cs typeface="Arial" panose="020B0604020202020204" pitchFamily="34" charset="0"/>
              </a:rPr>
              <a:t>(Statistical Machine Translation, SMT)</a:t>
            </a:r>
            <a:r>
              <a:rPr lang="zh-CN" altLang="en-US" b="0" i="0" dirty="0">
                <a:effectLst/>
                <a:cs typeface="Arial" panose="020B0604020202020204" pitchFamily="34" charset="0"/>
              </a:rPr>
              <a:t>和神经机器翻译</a:t>
            </a:r>
            <a:r>
              <a:rPr lang="en-US" altLang="zh-CN" b="0" i="0" dirty="0">
                <a:effectLst/>
                <a:cs typeface="Arial" panose="020B0604020202020204" pitchFamily="34" charset="0"/>
              </a:rPr>
              <a:t>(Neural Machine Translation, NMT)</a:t>
            </a:r>
            <a:r>
              <a:rPr lang="zh-CN" altLang="en-US" b="0" i="0" dirty="0">
                <a:effectLst/>
                <a:cs typeface="Arial" panose="020B0604020202020204" pitchFamily="34" charset="0"/>
              </a:rPr>
              <a:t>。        </a:t>
            </a:r>
            <a:endParaRPr lang="zh-CN" altLang="en-US" b="0" i="0" dirty="0">
              <a:effectLst/>
              <a:cs typeface="Arial" panose="020B0604020202020204" pitchFamily="34" charset="0"/>
            </a:endParaRPr>
          </a:p>
          <a:p>
            <a:pPr marL="0" lvl="1">
              <a:spcAft>
                <a:spcPts val="600"/>
              </a:spcAft>
            </a:pPr>
            <a:r>
              <a:rPr lang="zh-CN" altLang="en-US" b="0" i="0" dirty="0">
                <a:effectLst/>
                <a:cs typeface="Arial" panose="020B0604020202020204" pitchFamily="34" charset="0"/>
              </a:rPr>
              <a:t>     神经机器翻译</a:t>
            </a:r>
            <a:r>
              <a:rPr lang="en-US" altLang="zh-CN" b="0" i="0" dirty="0">
                <a:effectLst/>
                <a:cs typeface="Arial" panose="020B0604020202020204" pitchFamily="34" charset="0"/>
              </a:rPr>
              <a:t>(Neural Machine Translation, NMT)</a:t>
            </a:r>
            <a:r>
              <a:rPr lang="zh-CN" altLang="en-US" b="0" i="0" dirty="0">
                <a:effectLst/>
                <a:cs typeface="Arial" panose="020B0604020202020204" pitchFamily="34" charset="0"/>
              </a:rPr>
              <a:t>是一种基于深度学习和神经网络技术的翻译技术，它主要通过计算源语句和目标语句之间的神经网络关系来实现翻译。</a:t>
            </a:r>
            <a:r>
              <a:rPr lang="en-US" altLang="zh-CN" b="0" i="0" dirty="0">
                <a:effectLst/>
                <a:cs typeface="Arial" panose="020B0604020202020204" pitchFamily="34" charset="0"/>
              </a:rPr>
              <a:t>NMT</a:t>
            </a:r>
            <a:r>
              <a:rPr lang="zh-CN" altLang="en-US" b="0" i="0" dirty="0">
                <a:effectLst/>
                <a:cs typeface="Arial" panose="020B0604020202020204" pitchFamily="34" charset="0"/>
              </a:rPr>
              <a:t>的核心算法包括：</a:t>
            </a:r>
            <a:endParaRPr lang="zh-CN" altLang="en-US" b="0" i="0" dirty="0">
              <a:effectLst/>
              <a:cs typeface="Arial" panose="020B0604020202020204" pitchFamily="34" charset="0"/>
            </a:endParaRPr>
          </a:p>
          <a:p>
            <a:pPr marL="800100" lvl="2" indent="-342900">
              <a:spcAft>
                <a:spcPts val="600"/>
              </a:spcAft>
              <a:buFont typeface="Arial" panose="020B0604020202020204" pitchFamily="34" charset="0"/>
              <a:buChar char="•"/>
            </a:pPr>
            <a:r>
              <a:rPr lang="zh-CN" altLang="en-US" b="0" i="0" dirty="0">
                <a:effectLst/>
                <a:cs typeface="Arial" panose="020B0604020202020204" pitchFamily="34" charset="0"/>
              </a:rPr>
              <a:t>序列到序列模型</a:t>
            </a:r>
            <a:r>
              <a:rPr lang="en-US" altLang="zh-CN" b="0" i="0" dirty="0">
                <a:effectLst/>
                <a:cs typeface="Arial" panose="020B0604020202020204" pitchFamily="34" charset="0"/>
              </a:rPr>
              <a:t>(Sequence-to-Sequence Model, S2S)</a:t>
            </a:r>
            <a:endParaRPr lang="en-US" altLang="zh-CN" b="0" i="0" dirty="0">
              <a:effectLst/>
              <a:cs typeface="Arial" panose="020B0604020202020204" pitchFamily="34" charset="0"/>
            </a:endParaRPr>
          </a:p>
          <a:p>
            <a:pPr marL="800100" lvl="2" indent="-342900">
              <a:spcAft>
                <a:spcPts val="600"/>
              </a:spcAft>
              <a:buFont typeface="Arial" panose="020B0604020202020204" pitchFamily="34" charset="0"/>
              <a:buChar char="•"/>
            </a:pPr>
            <a:r>
              <a:rPr lang="zh-CN" altLang="en-US" b="0" i="0">
                <a:effectLst/>
                <a:cs typeface="Arial" panose="020B0604020202020204" pitchFamily="34" charset="0"/>
              </a:rPr>
              <a:t>注意力机制</a:t>
            </a:r>
            <a:r>
              <a:rPr lang="en-US" altLang="zh-CN" b="0" i="0" dirty="0">
                <a:effectLst/>
                <a:cs typeface="Arial" panose="020B0604020202020204" pitchFamily="34" charset="0"/>
              </a:rPr>
              <a:t>(Attention Mechanism)</a:t>
            </a:r>
            <a:endParaRPr lang="en-US" altLang="zh-CN" b="0" i="0" dirty="0">
              <a:effectLst/>
              <a:cs typeface="Arial" panose="020B0604020202020204" pitchFamily="34" charset="0"/>
            </a:endParaRPr>
          </a:p>
        </p:txBody>
      </p:sp>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3" name="文本框 2"/>
          <p:cNvSpPr txBox="1"/>
          <p:nvPr/>
        </p:nvSpPr>
        <p:spPr>
          <a:xfrm>
            <a:off x="668338" y="1293574"/>
            <a:ext cx="6096000" cy="461665"/>
          </a:xfrm>
          <a:prstGeom prst="rect">
            <a:avLst/>
          </a:prstGeom>
          <a:noFill/>
        </p:spPr>
        <p:txBody>
          <a:bodyPr wrap="square">
            <a:spAutoFit/>
          </a:bodyPr>
          <a:lstStyle/>
          <a:p>
            <a:r>
              <a:rPr lang="zh-CN" altLang="en-US" b="1" i="0" dirty="0">
                <a:effectLst/>
                <a:latin typeface="PingFang SC"/>
              </a:rPr>
              <a:t>文本翻译</a:t>
            </a:r>
            <a:endParaRPr lang="zh-CN" altLang="en-US" b="1" dirty="0"/>
          </a:p>
        </p:txBody>
      </p:sp>
      <p:sp>
        <p:nvSpPr>
          <p:cNvPr id="4" name="文本框 3"/>
          <p:cNvSpPr txBox="1"/>
          <p:nvPr/>
        </p:nvSpPr>
        <p:spPr>
          <a:xfrm>
            <a:off x="668338" y="1754979"/>
            <a:ext cx="10851000" cy="5139055"/>
          </a:xfrm>
          <a:prstGeom prst="rect">
            <a:avLst/>
          </a:prstGeom>
          <a:noFill/>
        </p:spPr>
        <p:txBody>
          <a:bodyPr wrap="square">
            <a:spAutoFit/>
          </a:bodyPr>
          <a:lstStyle/>
          <a:p>
            <a:pPr marL="0" lvl="1">
              <a:spcAft>
                <a:spcPts val="600"/>
              </a:spcAft>
            </a:pPr>
            <a:r>
              <a:rPr lang="en-US" altLang="zh-CN" b="0" i="0" dirty="0">
                <a:effectLst/>
                <a:cs typeface="Arial" panose="020B0604020202020204" pitchFamily="34" charset="0"/>
              </a:rPr>
              <a:t>1</a:t>
            </a:r>
            <a:r>
              <a:rPr lang="zh-CN" altLang="en-US" b="0" i="0" dirty="0">
                <a:effectLst/>
                <a:cs typeface="Arial" panose="020B0604020202020204" pitchFamily="34" charset="0"/>
              </a:rPr>
              <a:t>、序列到序列模型</a:t>
            </a:r>
            <a:r>
              <a:rPr lang="en-US" altLang="zh-CN" b="0" i="0" dirty="0">
                <a:effectLst/>
                <a:cs typeface="Arial" panose="020B0604020202020204" pitchFamily="34" charset="0"/>
              </a:rPr>
              <a:t>(Sequence-to-Sequence Model, S2S)</a:t>
            </a:r>
            <a:endParaRPr lang="en-US" altLang="zh-CN" b="0" i="0" dirty="0">
              <a:effectLst/>
              <a:cs typeface="Arial" panose="020B0604020202020204" pitchFamily="34" charset="0"/>
            </a:endParaRPr>
          </a:p>
          <a:p>
            <a:pPr marL="0" lvl="1">
              <a:spcAft>
                <a:spcPts val="600"/>
              </a:spcAft>
            </a:pPr>
            <a:r>
              <a:rPr lang="en-US" altLang="zh-CN" dirty="0">
                <a:cs typeface="Arial" panose="020B0604020202020204" pitchFamily="34" charset="0"/>
              </a:rPr>
              <a:t>         </a:t>
            </a:r>
            <a:r>
              <a:rPr lang="zh-CN" altLang="en-US" b="0" i="0" dirty="0">
                <a:effectLst/>
                <a:cs typeface="Arial" panose="020B0604020202020204" pitchFamily="34" charset="0"/>
              </a:rPr>
              <a:t>序列到序列模型</a:t>
            </a:r>
            <a:r>
              <a:rPr lang="en-US" altLang="zh-CN" b="0" i="0" dirty="0">
                <a:effectLst/>
                <a:cs typeface="Arial" panose="020B0604020202020204" pitchFamily="34" charset="0"/>
              </a:rPr>
              <a:t>(Sequence-to-Sequence Model, S2S)</a:t>
            </a:r>
            <a:r>
              <a:rPr lang="zh-CN" altLang="en-US" b="0" i="0" dirty="0">
                <a:effectLst/>
                <a:cs typeface="Arial" panose="020B0604020202020204" pitchFamily="34" charset="0"/>
              </a:rPr>
              <a:t>是文本翻译中的一个重要概念，它用于将源语言句子转换为目标语言句子。常见的序列到序列模型包括：</a:t>
            </a:r>
            <a:endParaRPr lang="zh-CN" altLang="en-US" b="0" i="0" dirty="0">
              <a:effectLst/>
              <a:cs typeface="Arial" panose="020B0604020202020204" pitchFamily="34" charset="0"/>
            </a:endParaRPr>
          </a:p>
          <a:p>
            <a:pPr marL="800100" lvl="2" indent="-342900">
              <a:spcAft>
                <a:spcPts val="600"/>
              </a:spcAft>
              <a:buFont typeface="Arial" panose="020B0604020202020204" pitchFamily="34" charset="0"/>
              <a:buChar char="•"/>
            </a:pPr>
            <a:r>
              <a:rPr lang="en-US" altLang="zh-CN" b="0" i="0" dirty="0">
                <a:effectLst/>
                <a:cs typeface="Arial" panose="020B0604020202020204" pitchFamily="34" charset="0"/>
              </a:rPr>
              <a:t>RNN-based S2S</a:t>
            </a:r>
            <a:r>
              <a:rPr lang="zh-CN" altLang="en-US" b="0" i="0" dirty="0">
                <a:effectLst/>
                <a:cs typeface="Arial" panose="020B0604020202020204" pitchFamily="34" charset="0"/>
              </a:rPr>
              <a:t>模型</a:t>
            </a:r>
            <a:endParaRPr lang="en-US" altLang="zh-CN" b="0" i="0" dirty="0">
              <a:effectLst/>
              <a:cs typeface="Arial" panose="020B0604020202020204" pitchFamily="34" charset="0"/>
            </a:endParaRPr>
          </a:p>
          <a:p>
            <a:pPr marL="800100" lvl="2" indent="-342900">
              <a:spcAft>
                <a:spcPts val="600"/>
              </a:spcAft>
              <a:buFont typeface="Arial" panose="020B0604020202020204" pitchFamily="34" charset="0"/>
              <a:buChar char="•"/>
            </a:pPr>
            <a:r>
              <a:rPr lang="en-US" altLang="zh-CN" b="0" i="0" dirty="0">
                <a:effectLst/>
                <a:cs typeface="Arial" panose="020B0604020202020204" pitchFamily="34" charset="0"/>
              </a:rPr>
              <a:t>LSTM-based S2S</a:t>
            </a:r>
            <a:r>
              <a:rPr lang="zh-CN" altLang="en-US" b="0" i="0" dirty="0">
                <a:effectLst/>
                <a:cs typeface="Arial" panose="020B0604020202020204" pitchFamily="34" charset="0"/>
              </a:rPr>
              <a:t>模型</a:t>
            </a:r>
            <a:endParaRPr lang="en-US" altLang="zh-CN" b="0" i="0" dirty="0">
              <a:effectLst/>
              <a:cs typeface="Arial" panose="020B0604020202020204" pitchFamily="34" charset="0"/>
            </a:endParaRPr>
          </a:p>
          <a:p>
            <a:pPr marL="800100" lvl="2" indent="-342900">
              <a:spcAft>
                <a:spcPts val="600"/>
              </a:spcAft>
              <a:buFont typeface="Arial" panose="020B0604020202020204" pitchFamily="34" charset="0"/>
              <a:buChar char="•"/>
            </a:pPr>
            <a:r>
              <a:rPr lang="en-US" altLang="zh-CN" b="0" i="0" dirty="0">
                <a:effectLst/>
                <a:cs typeface="Arial" panose="020B0604020202020204" pitchFamily="34" charset="0"/>
              </a:rPr>
              <a:t>GRU-based S2S</a:t>
            </a:r>
            <a:r>
              <a:rPr lang="zh-CN" altLang="en-US" b="0" i="0" dirty="0">
                <a:effectLst/>
                <a:cs typeface="Arial" panose="020B0604020202020204" pitchFamily="34" charset="0"/>
              </a:rPr>
              <a:t>模型</a:t>
            </a:r>
            <a:endParaRPr lang="en-US" altLang="zh-CN" dirty="0">
              <a:cs typeface="Arial" panose="020B0604020202020204" pitchFamily="34" charset="0"/>
            </a:endParaRPr>
          </a:p>
          <a:p>
            <a:pPr marL="0" lvl="2">
              <a:spcAft>
                <a:spcPts val="600"/>
              </a:spcAft>
            </a:pPr>
            <a:r>
              <a:rPr lang="en-US" altLang="zh-CN" b="0" i="0" dirty="0">
                <a:effectLst/>
                <a:cs typeface="Arial" panose="020B0604020202020204" pitchFamily="34" charset="0"/>
              </a:rPr>
              <a:t>2</a:t>
            </a:r>
            <a:r>
              <a:rPr lang="zh-CN" altLang="en-US" b="0" i="0" dirty="0">
                <a:effectLst/>
                <a:cs typeface="Arial" panose="020B0604020202020204" pitchFamily="34" charset="0"/>
              </a:rPr>
              <a:t>、注意机制</a:t>
            </a:r>
            <a:r>
              <a:rPr lang="en-US" altLang="zh-CN" b="0" i="0" dirty="0">
                <a:effectLst/>
                <a:cs typeface="Arial" panose="020B0604020202020204" pitchFamily="34" charset="0"/>
              </a:rPr>
              <a:t>(Attention Mechanism)</a:t>
            </a:r>
            <a:endParaRPr lang="en-US" altLang="zh-CN" b="0" i="0" dirty="0">
              <a:effectLst/>
              <a:cs typeface="Arial" panose="020B0604020202020204" pitchFamily="34" charset="0"/>
            </a:endParaRPr>
          </a:p>
          <a:p>
            <a:pPr marL="0" lvl="1">
              <a:spcAft>
                <a:spcPts val="600"/>
              </a:spcAft>
            </a:pPr>
            <a:r>
              <a:rPr lang="zh-CN" altLang="en-US" b="0" i="0" dirty="0">
                <a:effectLst/>
                <a:cs typeface="Arial" panose="020B0604020202020204" pitchFamily="34" charset="0"/>
              </a:rPr>
              <a:t>         注意机制</a:t>
            </a:r>
            <a:r>
              <a:rPr lang="en-US" altLang="zh-CN" b="0" i="0" dirty="0">
                <a:effectLst/>
                <a:cs typeface="Arial" panose="020B0604020202020204" pitchFamily="34" charset="0"/>
              </a:rPr>
              <a:t>(Attention Mechanism)</a:t>
            </a:r>
            <a:r>
              <a:rPr lang="zh-CN" altLang="en-US" b="0" i="0" dirty="0">
                <a:effectLst/>
                <a:cs typeface="Arial" panose="020B0604020202020204" pitchFamily="34" charset="0"/>
              </a:rPr>
              <a:t>是文本翻译中的一个重要概念，它用于帮助模型关注源语句中的关键信息，从而提高翻译质量。常见的注意机制包括：</a:t>
            </a:r>
            <a:endParaRPr lang="zh-CN" altLang="en-US" b="0" i="0" dirty="0">
              <a:effectLst/>
              <a:cs typeface="Arial" panose="020B0604020202020204" pitchFamily="34" charset="0"/>
            </a:endParaRPr>
          </a:p>
          <a:p>
            <a:pPr marL="800100" lvl="2" indent="-342900">
              <a:spcAft>
                <a:spcPts val="600"/>
              </a:spcAft>
              <a:buFont typeface="Arial" panose="020B0604020202020204" pitchFamily="34" charset="0"/>
              <a:buChar char="•"/>
            </a:pPr>
            <a:r>
              <a:rPr lang="en-US" altLang="zh-CN" b="0" i="0" dirty="0">
                <a:effectLst/>
                <a:cs typeface="Arial" panose="020B0604020202020204" pitchFamily="34" charset="0"/>
              </a:rPr>
              <a:t>Additive Attention</a:t>
            </a:r>
            <a:r>
              <a:rPr lang="zh-CN" altLang="en-US" b="0" i="0" dirty="0">
                <a:effectLst/>
                <a:cs typeface="Arial" panose="020B0604020202020204" pitchFamily="34" charset="0"/>
              </a:rPr>
              <a:t>（加法注意力）</a:t>
            </a:r>
            <a:endParaRPr lang="en-US" altLang="zh-CN" b="0" i="0" dirty="0">
              <a:effectLst/>
              <a:cs typeface="Arial" panose="020B0604020202020204" pitchFamily="34" charset="0"/>
            </a:endParaRPr>
          </a:p>
          <a:p>
            <a:pPr marL="800100" lvl="2" indent="-342900">
              <a:spcAft>
                <a:spcPts val="600"/>
              </a:spcAft>
              <a:buFont typeface="Arial" panose="020B0604020202020204" pitchFamily="34" charset="0"/>
              <a:buChar char="•"/>
            </a:pPr>
            <a:r>
              <a:rPr lang="en-US" altLang="zh-CN" b="0" i="0" dirty="0">
                <a:effectLst/>
                <a:cs typeface="Arial" panose="020B0604020202020204" pitchFamily="34" charset="0"/>
              </a:rPr>
              <a:t>Multiplicative Attention</a:t>
            </a:r>
            <a:r>
              <a:rPr lang="zh-CN" altLang="en-US" b="0" i="0" dirty="0">
                <a:effectLst/>
                <a:cs typeface="Arial" panose="020B0604020202020204" pitchFamily="34" charset="0"/>
              </a:rPr>
              <a:t>（乘法注意力）</a:t>
            </a:r>
            <a:endParaRPr lang="en-US" altLang="zh-CN" b="0" i="0" dirty="0">
              <a:effectLst/>
              <a:cs typeface="Arial" panose="020B0604020202020204" pitchFamily="34" charset="0"/>
            </a:endParaRPr>
          </a:p>
        </p:txBody>
      </p:sp>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3" name="文本框 2"/>
          <p:cNvSpPr txBox="1"/>
          <p:nvPr/>
        </p:nvSpPr>
        <p:spPr>
          <a:xfrm>
            <a:off x="668337" y="1458674"/>
            <a:ext cx="7603303" cy="461665"/>
          </a:xfrm>
          <a:prstGeom prst="rect">
            <a:avLst/>
          </a:prstGeom>
          <a:noFill/>
        </p:spPr>
        <p:txBody>
          <a:bodyPr wrap="square">
            <a:spAutoFit/>
          </a:bodyPr>
          <a:lstStyle/>
          <a:p>
            <a:r>
              <a:rPr lang="zh-CN" altLang="en-US" b="1" dirty="0"/>
              <a:t>命名实体识别</a:t>
            </a:r>
            <a:r>
              <a:rPr lang="zh-CN" altLang="en-US" b="1" i="0" dirty="0">
                <a:solidFill>
                  <a:srgbClr val="444444"/>
                </a:solidFill>
                <a:effectLst/>
                <a:latin typeface="Tahoma" panose="020B0604030504040204" pitchFamily="34" charset="0"/>
              </a:rPr>
              <a:t>（</a:t>
            </a:r>
            <a:r>
              <a:rPr lang="en-US" altLang="zh-CN" b="1" i="0" dirty="0">
                <a:solidFill>
                  <a:srgbClr val="444444"/>
                </a:solidFill>
                <a:effectLst/>
                <a:latin typeface="Tahoma" panose="020B0604030504040204" pitchFamily="34" charset="0"/>
              </a:rPr>
              <a:t>Named Entity </a:t>
            </a:r>
            <a:r>
              <a:rPr lang="en-US" altLang="zh-CN" b="1" i="0" dirty="0" err="1">
                <a:solidFill>
                  <a:srgbClr val="444444"/>
                </a:solidFill>
                <a:effectLst/>
                <a:latin typeface="Tahoma" panose="020B0604030504040204" pitchFamily="34" charset="0"/>
              </a:rPr>
              <a:t>Recoginition</a:t>
            </a:r>
            <a:r>
              <a:rPr lang="en-US" altLang="zh-CN" b="1" i="0" dirty="0">
                <a:solidFill>
                  <a:srgbClr val="444444"/>
                </a:solidFill>
                <a:effectLst/>
                <a:latin typeface="Tahoma" panose="020B0604030504040204" pitchFamily="34" charset="0"/>
              </a:rPr>
              <a:t>, NER</a:t>
            </a:r>
            <a:r>
              <a:rPr lang="zh-CN" altLang="en-US" b="1" i="0" dirty="0">
                <a:solidFill>
                  <a:srgbClr val="444444"/>
                </a:solidFill>
                <a:effectLst/>
                <a:latin typeface="Tahoma" panose="020B0604030504040204" pitchFamily="34" charset="0"/>
              </a:rPr>
              <a:t>）</a:t>
            </a:r>
            <a:endParaRPr lang="zh-CN" altLang="en-US" b="1" dirty="0"/>
          </a:p>
        </p:txBody>
      </p:sp>
      <p:sp>
        <p:nvSpPr>
          <p:cNvPr id="4" name="文本框 3"/>
          <p:cNvSpPr txBox="1"/>
          <p:nvPr/>
        </p:nvSpPr>
        <p:spPr>
          <a:xfrm>
            <a:off x="670500" y="2124330"/>
            <a:ext cx="10851000" cy="3656899"/>
          </a:xfrm>
          <a:prstGeom prst="rect">
            <a:avLst/>
          </a:prstGeom>
          <a:noFill/>
        </p:spPr>
        <p:txBody>
          <a:bodyPr wrap="square">
            <a:spAutoFit/>
          </a:bodyPr>
          <a:lstStyle/>
          <a:p>
            <a:pPr>
              <a:lnSpc>
                <a:spcPct val="150000"/>
              </a:lnSpc>
              <a:spcBef>
                <a:spcPts val="750"/>
              </a:spcBef>
              <a:spcAft>
                <a:spcPts val="750"/>
              </a:spcAft>
            </a:pPr>
            <a:r>
              <a:rPr lang="zh-CN" altLang="en-US" i="0" dirty="0">
                <a:effectLst/>
                <a:latin typeface="Tahoma" panose="020B0604030504040204" pitchFamily="34" charset="0"/>
              </a:rPr>
              <a:t>命名实体识别旨在将一串文本中的实体识别出来，并标注出它所指代的类型，比如人名、地名等等。具体地，根据</a:t>
            </a:r>
            <a:r>
              <a:rPr lang="en-US" altLang="zh-CN" i="0" dirty="0">
                <a:effectLst/>
                <a:latin typeface="Tahoma" panose="020B0604030504040204" pitchFamily="34" charset="0"/>
              </a:rPr>
              <a:t>MUC(</a:t>
            </a:r>
            <a:r>
              <a:rPr lang="en-US" altLang="zh-CN" b="0" dirty="0">
                <a:effectLst/>
                <a:latin typeface="Arial" panose="020B0604020202020204" pitchFamily="34" charset="0"/>
              </a:rPr>
              <a:t>Message Understanding Conference</a:t>
            </a:r>
            <a:endParaRPr lang="en-US" altLang="zh-CN" b="0" dirty="0">
              <a:effectLst/>
              <a:latin typeface="Arial" panose="020B0604020202020204" pitchFamily="34" charset="0"/>
            </a:endParaRPr>
          </a:p>
          <a:p>
            <a:pPr algn="l">
              <a:lnSpc>
                <a:spcPct val="150000"/>
              </a:lnSpc>
              <a:spcBef>
                <a:spcPts val="750"/>
              </a:spcBef>
              <a:spcAft>
                <a:spcPts val="750"/>
              </a:spcAft>
              <a:buNone/>
            </a:pPr>
            <a:r>
              <a:rPr lang="en-US" altLang="zh-CN" i="0" dirty="0">
                <a:effectLst/>
                <a:latin typeface="Tahoma" panose="020B0604030504040204" pitchFamily="34" charset="0"/>
              </a:rPr>
              <a:t>)</a:t>
            </a:r>
            <a:r>
              <a:rPr lang="zh-CN" altLang="en-US" i="0" dirty="0">
                <a:effectLst/>
                <a:latin typeface="Tahoma" panose="020B0604030504040204" pitchFamily="34" charset="0"/>
              </a:rPr>
              <a:t>会议规定，命名实体识别任务包括三个子任务：</a:t>
            </a:r>
            <a:endParaRPr lang="zh-CN" altLang="en-US" i="0" dirty="0">
              <a:effectLst/>
              <a:latin typeface="Tahoma" panose="020B0604030504040204" pitchFamily="34" charset="0"/>
            </a:endParaRPr>
          </a:p>
          <a:p>
            <a:pPr marL="800100" lvl="1" indent="-342900">
              <a:lnSpc>
                <a:spcPct val="150000"/>
              </a:lnSpc>
              <a:buFont typeface="Arial" panose="020B0604020202020204" pitchFamily="34" charset="0"/>
              <a:buChar char="•"/>
            </a:pPr>
            <a:r>
              <a:rPr lang="zh-CN" altLang="en-US" b="0" i="0" dirty="0">
                <a:effectLst/>
                <a:latin typeface="Tahoma" panose="020B0604030504040204" pitchFamily="34" charset="0"/>
              </a:rPr>
              <a:t>实体名：人名、地名、机构名等；</a:t>
            </a:r>
            <a:endParaRPr lang="zh-CN" altLang="en-US" b="0" i="0" dirty="0">
              <a:effectLst/>
              <a:latin typeface="Tahoma" panose="020B0604030504040204" pitchFamily="34" charset="0"/>
            </a:endParaRPr>
          </a:p>
          <a:p>
            <a:pPr marL="800100" lvl="1" indent="-342900">
              <a:lnSpc>
                <a:spcPct val="150000"/>
              </a:lnSpc>
              <a:buFont typeface="Arial" panose="020B0604020202020204" pitchFamily="34" charset="0"/>
              <a:buChar char="•"/>
            </a:pPr>
            <a:r>
              <a:rPr lang="zh-CN" altLang="en-US" b="0" i="0" dirty="0">
                <a:effectLst/>
                <a:latin typeface="Tahoma" panose="020B0604030504040204" pitchFamily="34" charset="0"/>
              </a:rPr>
              <a:t>时间表达式：日期、时间、持续时间等；</a:t>
            </a:r>
            <a:endParaRPr lang="zh-CN" altLang="en-US" b="0" i="0" dirty="0">
              <a:effectLst/>
              <a:latin typeface="Tahoma" panose="020B0604030504040204" pitchFamily="34" charset="0"/>
            </a:endParaRPr>
          </a:p>
          <a:p>
            <a:pPr marL="800100" lvl="1" indent="-342900">
              <a:lnSpc>
                <a:spcPct val="150000"/>
              </a:lnSpc>
              <a:buFont typeface="Arial" panose="020B0604020202020204" pitchFamily="34" charset="0"/>
              <a:buChar char="•"/>
            </a:pPr>
            <a:r>
              <a:rPr lang="zh-CN" altLang="en-US" b="0" i="0" dirty="0">
                <a:effectLst/>
                <a:latin typeface="Tahoma" panose="020B0604030504040204" pitchFamily="34" charset="0"/>
              </a:rPr>
              <a:t>数字表达式：百分比、度量衡、钱、基数等。</a:t>
            </a:r>
            <a:endParaRPr lang="zh-CN" altLang="en-US" b="0" i="0" dirty="0">
              <a:effectLst/>
              <a:latin typeface="Tahoma" panose="020B0604030504040204" pitchFamily="34" charset="0"/>
            </a:endParaRPr>
          </a:p>
        </p:txBody>
      </p:sp>
    </p:spTree>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3" name="文本框 2"/>
          <p:cNvSpPr txBox="1"/>
          <p:nvPr/>
        </p:nvSpPr>
        <p:spPr>
          <a:xfrm>
            <a:off x="668338" y="1383744"/>
            <a:ext cx="6096000" cy="461665"/>
          </a:xfrm>
          <a:prstGeom prst="rect">
            <a:avLst/>
          </a:prstGeom>
          <a:noFill/>
        </p:spPr>
        <p:txBody>
          <a:bodyPr wrap="square">
            <a:spAutoFit/>
          </a:bodyPr>
          <a:lstStyle/>
          <a:p>
            <a:r>
              <a:rPr lang="zh-CN" altLang="en-US" b="1" dirty="0"/>
              <a:t>命名实体识别</a:t>
            </a:r>
            <a:endParaRPr lang="zh-CN" altLang="en-US" b="1" dirty="0"/>
          </a:p>
        </p:txBody>
      </p:sp>
      <p:sp>
        <p:nvSpPr>
          <p:cNvPr id="4" name="文本框 3"/>
          <p:cNvSpPr txBox="1"/>
          <p:nvPr/>
        </p:nvSpPr>
        <p:spPr>
          <a:xfrm>
            <a:off x="668338" y="1845149"/>
            <a:ext cx="10851000" cy="4831080"/>
          </a:xfrm>
          <a:prstGeom prst="rect">
            <a:avLst/>
          </a:prstGeom>
          <a:noFill/>
        </p:spPr>
        <p:txBody>
          <a:bodyPr wrap="square">
            <a:spAutoFit/>
          </a:bodyPr>
          <a:lstStyle/>
          <a:p>
            <a:pPr marL="0" lvl="1">
              <a:lnSpc>
                <a:spcPct val="150000"/>
              </a:lnSpc>
              <a:spcAft>
                <a:spcPts val="600"/>
              </a:spcAft>
            </a:pPr>
            <a:r>
              <a:rPr lang="en-US" altLang="zh-CN" b="0" i="0" dirty="0">
                <a:effectLst/>
                <a:cs typeface="Arial" panose="020B0604020202020204" pitchFamily="34" charset="0"/>
              </a:rPr>
              <a:t>NER</a:t>
            </a:r>
            <a:r>
              <a:rPr lang="zh-CN" altLang="en-US" b="0" i="0" dirty="0">
                <a:effectLst/>
                <a:cs typeface="Arial" panose="020B0604020202020204" pitchFamily="34" charset="0"/>
              </a:rPr>
              <a:t>一直是</a:t>
            </a:r>
            <a:r>
              <a:rPr lang="en-US" altLang="zh-CN" b="0" i="0" u="none" strike="noStrike" dirty="0">
                <a:effectLst/>
                <a:cs typeface="Arial" panose="020B0604020202020204" pitchFamily="34" charset="0"/>
              </a:rPr>
              <a:t>NLP</a:t>
            </a:r>
            <a:r>
              <a:rPr lang="zh-CN" altLang="en-US" b="0" i="0" dirty="0">
                <a:effectLst/>
                <a:cs typeface="Arial" panose="020B0604020202020204" pitchFamily="34" charset="0"/>
              </a:rPr>
              <a:t>领域中的研究热点，</a:t>
            </a:r>
            <a:r>
              <a:rPr lang="en-US" altLang="zh-CN" b="0" i="0" dirty="0">
                <a:effectLst/>
                <a:cs typeface="Arial" panose="020B0604020202020204" pitchFamily="34" charset="0"/>
              </a:rPr>
              <a:t>NER</a:t>
            </a:r>
            <a:r>
              <a:rPr lang="zh-CN" altLang="en-US" b="0" i="0" dirty="0">
                <a:effectLst/>
                <a:cs typeface="Arial" panose="020B0604020202020204" pitchFamily="34" charset="0"/>
              </a:rPr>
              <a:t>研究进展的大概趋势大致如下：</a:t>
            </a:r>
            <a:endParaRPr lang="en-US" altLang="zh-CN" b="0" i="0" dirty="0">
              <a:effectLst/>
              <a:cs typeface="Arial" panose="020B0604020202020204" pitchFamily="34" charset="0"/>
            </a:endParaRPr>
          </a:p>
          <a:p>
            <a:pPr marL="800100" lvl="1" indent="-342900">
              <a:lnSpc>
                <a:spcPct val="150000"/>
              </a:lnSpc>
              <a:spcAft>
                <a:spcPts val="600"/>
              </a:spcAft>
              <a:buFont typeface="Arial" panose="020B0604020202020204" pitchFamily="34" charset="0"/>
              <a:buChar char="•"/>
            </a:pPr>
            <a:r>
              <a:rPr lang="zh-CN" altLang="en-US" b="0" i="0" dirty="0">
                <a:effectLst/>
                <a:cs typeface="Arial" panose="020B0604020202020204" pitchFamily="34" charset="0"/>
              </a:rPr>
              <a:t>阶段</a:t>
            </a:r>
            <a:r>
              <a:rPr lang="en-US" altLang="zh-CN" b="0" i="0" dirty="0">
                <a:effectLst/>
                <a:cs typeface="Arial" panose="020B0604020202020204" pitchFamily="34" charset="0"/>
              </a:rPr>
              <a:t>1</a:t>
            </a:r>
            <a:r>
              <a:rPr lang="zh-CN" altLang="en-US" b="0" i="0" dirty="0">
                <a:effectLst/>
                <a:cs typeface="Arial" panose="020B0604020202020204" pitchFamily="34" charset="0"/>
              </a:rPr>
              <a:t>：</a:t>
            </a:r>
            <a:r>
              <a:rPr lang="zh-CN" altLang="en-US" dirty="0">
                <a:cs typeface="Arial" panose="020B0604020202020204" pitchFamily="34" charset="0"/>
              </a:rPr>
              <a:t>早期的方法，如：基于规则的方法、基于字典的方法；</a:t>
            </a:r>
            <a:endParaRPr lang="zh-CN" altLang="en-US" dirty="0">
              <a:cs typeface="Arial" panose="020B0604020202020204" pitchFamily="34" charset="0"/>
            </a:endParaRPr>
          </a:p>
          <a:p>
            <a:pPr marL="800100" lvl="1" indent="-342900">
              <a:lnSpc>
                <a:spcPct val="150000"/>
              </a:lnSpc>
              <a:spcAft>
                <a:spcPts val="600"/>
              </a:spcAft>
              <a:buFont typeface="Arial" panose="020B0604020202020204" pitchFamily="34" charset="0"/>
              <a:buChar char="•"/>
            </a:pPr>
            <a:r>
              <a:rPr lang="zh-CN" altLang="en-US" dirty="0">
                <a:cs typeface="Arial" panose="020B0604020202020204" pitchFamily="34" charset="0"/>
              </a:rPr>
              <a:t>阶段</a:t>
            </a:r>
            <a:r>
              <a:rPr lang="en-US" altLang="zh-CN" dirty="0">
                <a:cs typeface="Arial" panose="020B0604020202020204" pitchFamily="34" charset="0"/>
              </a:rPr>
              <a:t>2</a:t>
            </a:r>
            <a:r>
              <a:rPr lang="zh-CN" altLang="en-US" dirty="0">
                <a:cs typeface="Arial" panose="020B0604020202020204" pitchFamily="34" charset="0"/>
              </a:rPr>
              <a:t>：传统机器学习，如：</a:t>
            </a:r>
            <a:r>
              <a:rPr lang="en-US" altLang="zh-CN" dirty="0">
                <a:cs typeface="Arial" panose="020B0604020202020204" pitchFamily="34" charset="0"/>
              </a:rPr>
              <a:t>HMM(Hidden Markov Model)</a:t>
            </a:r>
            <a:r>
              <a:rPr lang="zh-CN" altLang="en-US" dirty="0">
                <a:cs typeface="Arial" panose="020B0604020202020204" pitchFamily="34" charset="0"/>
              </a:rPr>
              <a:t>、</a:t>
            </a:r>
            <a:r>
              <a:rPr lang="en-US" altLang="zh-CN" dirty="0">
                <a:cs typeface="Arial" panose="020B0604020202020204" pitchFamily="34" charset="0"/>
              </a:rPr>
              <a:t>MEMM(Maximum Entropy Markov Model)</a:t>
            </a:r>
            <a:r>
              <a:rPr lang="zh-CN" altLang="en-US" dirty="0">
                <a:cs typeface="Arial" panose="020B0604020202020204" pitchFamily="34" charset="0"/>
              </a:rPr>
              <a:t>、</a:t>
            </a:r>
            <a:r>
              <a:rPr lang="en-US" altLang="zh-CN" dirty="0">
                <a:cs typeface="Arial" panose="020B0604020202020204" pitchFamily="34" charset="0"/>
              </a:rPr>
              <a:t>CRF(Conditional Random Fields)</a:t>
            </a:r>
            <a:r>
              <a:rPr lang="zh-CN" altLang="en-US" dirty="0">
                <a:cs typeface="Arial" panose="020B0604020202020204" pitchFamily="34" charset="0"/>
              </a:rPr>
              <a:t>；</a:t>
            </a:r>
            <a:endParaRPr lang="en-US" altLang="zh-CN" dirty="0">
              <a:cs typeface="Arial" panose="020B0604020202020204" pitchFamily="34" charset="0"/>
            </a:endParaRPr>
          </a:p>
          <a:p>
            <a:pPr marL="800100" lvl="1" indent="-342900">
              <a:lnSpc>
                <a:spcPct val="150000"/>
              </a:lnSpc>
              <a:spcAft>
                <a:spcPts val="600"/>
              </a:spcAft>
              <a:buFont typeface="Arial" panose="020B0604020202020204" pitchFamily="34" charset="0"/>
              <a:buChar char="•"/>
            </a:pPr>
            <a:r>
              <a:rPr lang="zh-CN" altLang="en-US" dirty="0">
                <a:cs typeface="Arial" panose="020B0604020202020204" pitchFamily="34" charset="0"/>
              </a:rPr>
              <a:t>阶段</a:t>
            </a:r>
            <a:r>
              <a:rPr lang="en-US" altLang="zh-CN" dirty="0">
                <a:cs typeface="Arial" panose="020B0604020202020204" pitchFamily="34" charset="0"/>
              </a:rPr>
              <a:t>3</a:t>
            </a:r>
            <a:r>
              <a:rPr lang="zh-CN" altLang="en-US" dirty="0">
                <a:cs typeface="Arial" panose="020B0604020202020204" pitchFamily="34" charset="0"/>
              </a:rPr>
              <a:t>：深度学习的方法，如：</a:t>
            </a:r>
            <a:r>
              <a:rPr lang="en-US" altLang="zh-CN" dirty="0">
                <a:cs typeface="Arial" panose="020B0604020202020204" pitchFamily="34" charset="0"/>
              </a:rPr>
              <a:t>RNN-CRF</a:t>
            </a:r>
            <a:r>
              <a:rPr lang="zh-CN" altLang="en-US" dirty="0">
                <a:cs typeface="Arial" panose="020B0604020202020204" pitchFamily="34" charset="0"/>
              </a:rPr>
              <a:t>、</a:t>
            </a:r>
            <a:r>
              <a:rPr lang="en-US" altLang="zh-CN" dirty="0">
                <a:cs typeface="Arial" panose="020B0604020202020204" pitchFamily="34" charset="0"/>
              </a:rPr>
              <a:t>CNN-CRF</a:t>
            </a:r>
            <a:r>
              <a:rPr lang="zh-CN" altLang="en-US" dirty="0">
                <a:cs typeface="Arial" panose="020B0604020202020204" pitchFamily="34" charset="0"/>
              </a:rPr>
              <a:t>；</a:t>
            </a:r>
            <a:endParaRPr lang="en-US" altLang="zh-CN" dirty="0">
              <a:cs typeface="Arial" panose="020B0604020202020204" pitchFamily="34" charset="0"/>
            </a:endParaRPr>
          </a:p>
          <a:p>
            <a:pPr marL="800100" lvl="1" indent="-342900">
              <a:lnSpc>
                <a:spcPct val="150000"/>
              </a:lnSpc>
              <a:spcAft>
                <a:spcPts val="600"/>
              </a:spcAft>
              <a:buFont typeface="Arial" panose="020B0604020202020204" pitchFamily="34" charset="0"/>
              <a:buChar char="•"/>
            </a:pPr>
            <a:r>
              <a:rPr lang="zh-CN" altLang="en-US" dirty="0">
                <a:cs typeface="Arial" panose="020B0604020202020204" pitchFamily="34" charset="0"/>
              </a:rPr>
              <a:t>阶段</a:t>
            </a:r>
            <a:r>
              <a:rPr lang="en-US" altLang="zh-CN" dirty="0">
                <a:cs typeface="Arial" panose="020B0604020202020204" pitchFamily="34" charset="0"/>
              </a:rPr>
              <a:t>4</a:t>
            </a:r>
            <a:r>
              <a:rPr lang="zh-CN" altLang="en-US" dirty="0">
                <a:cs typeface="Arial" panose="020B0604020202020204" pitchFamily="34" charset="0"/>
              </a:rPr>
              <a:t>：近期新出现的一些方法，如：注意力模型、迁移学习、半监督学习的方法。</a:t>
            </a:r>
            <a:endParaRPr lang="zh-CN" altLang="en-US" dirty="0">
              <a:cs typeface="Arial" panose="020B0604020202020204" pitchFamily="34" charset="0"/>
            </a:endParaRPr>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3110557" y="3429000"/>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11" name="TextBox 6"/>
          <p:cNvSpPr txBox="1">
            <a:spLocks noChangeArrowheads="1"/>
          </p:cNvSpPr>
          <p:nvPr/>
        </p:nvSpPr>
        <p:spPr bwMode="auto">
          <a:xfrm>
            <a:off x="4039636" y="2625666"/>
            <a:ext cx="42425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序列模型概述</a:t>
            </a:r>
            <a:endParaRPr lang="zh-CN" altLang="en-US" sz="3600" dirty="0">
              <a:latin typeface="微软雅黑" panose="020B0503020204020204" pitchFamily="34" charset="-122"/>
              <a:ea typeface="微软雅黑" panose="020B0503020204020204" pitchFamily="34" charset="-122"/>
            </a:endParaRPr>
          </a:p>
        </p:txBody>
      </p:sp>
      <p:sp>
        <p:nvSpPr>
          <p:cNvPr id="12" name="TextBox 10"/>
          <p:cNvSpPr txBox="1">
            <a:spLocks noChangeArrowheads="1"/>
          </p:cNvSpPr>
          <p:nvPr/>
        </p:nvSpPr>
        <p:spPr bwMode="auto">
          <a:xfrm>
            <a:off x="4055510" y="3452753"/>
            <a:ext cx="39533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经典序列模型</a:t>
            </a:r>
            <a:endParaRPr lang="zh-CN" altLang="en-US" sz="3600" dirty="0">
              <a:solidFill>
                <a:schemeClr val="bg1"/>
              </a:solidFill>
              <a:latin typeface="+mj-ea"/>
              <a:ea typeface="+mj-ea"/>
            </a:endParaRPr>
          </a:p>
        </p:txBody>
      </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2" name="文本框 1"/>
          <p:cNvSpPr txBox="1"/>
          <p:nvPr/>
        </p:nvSpPr>
        <p:spPr>
          <a:xfrm>
            <a:off x="668655" y="1517650"/>
            <a:ext cx="7780020" cy="460375"/>
          </a:xfrm>
          <a:prstGeom prst="rect">
            <a:avLst/>
          </a:prstGeom>
          <a:noFill/>
        </p:spPr>
        <p:txBody>
          <a:bodyPr wrap="square">
            <a:spAutoFit/>
          </a:bodyPr>
          <a:lstStyle/>
          <a:p>
            <a:r>
              <a:rPr lang="zh-CN" altLang="en-US" b="1" dirty="0">
                <a:solidFill>
                  <a:schemeClr val="tx1"/>
                </a:solidFill>
              </a:rPr>
              <a:t>循环神经网络</a:t>
            </a:r>
            <a:r>
              <a:rPr lang="en-US" altLang="zh-CN" b="1" dirty="0">
                <a:solidFill>
                  <a:schemeClr val="tx1"/>
                </a:solidFill>
              </a:rPr>
              <a:t>(</a:t>
            </a:r>
            <a:r>
              <a:rPr lang="en-US" altLang="zh-CN" b="1" dirty="0">
                <a:sym typeface="+mn-ea"/>
              </a:rPr>
              <a:t>Recurrent Neural Network, </a:t>
            </a:r>
            <a:r>
              <a:rPr lang="en-US" altLang="zh-CN" b="1" dirty="0">
                <a:solidFill>
                  <a:schemeClr val="tx1"/>
                </a:solidFill>
              </a:rPr>
              <a:t>RNN)</a:t>
            </a:r>
            <a:endParaRPr lang="zh-CN" altLang="en-US" b="1" dirty="0"/>
          </a:p>
        </p:txBody>
      </p:sp>
      <p:sp>
        <p:nvSpPr>
          <p:cNvPr id="11" name="文本框 10"/>
          <p:cNvSpPr txBox="1"/>
          <p:nvPr/>
        </p:nvSpPr>
        <p:spPr>
          <a:xfrm>
            <a:off x="1994609" y="5539900"/>
            <a:ext cx="8625546" cy="461665"/>
          </a:xfrm>
          <a:prstGeom prst="rect">
            <a:avLst/>
          </a:prstGeom>
          <a:noFill/>
        </p:spPr>
        <p:txBody>
          <a:bodyPr wrap="square">
            <a:spAutoFit/>
          </a:bodyPr>
          <a:lstStyle/>
          <a:p>
            <a:r>
              <a:rPr lang="zh-CN" altLang="en-US" dirty="0"/>
              <a:t>rnn=nn.RNN(input</a:t>
            </a:r>
            <a:r>
              <a:rPr lang="en-US" altLang="zh-CN" dirty="0"/>
              <a:t>_</a:t>
            </a:r>
            <a:r>
              <a:rPr lang="zh-CN" altLang="en-US" dirty="0"/>
              <a:t>size=10, hidden</a:t>
            </a:r>
            <a:r>
              <a:rPr lang="en-US" altLang="zh-CN" dirty="0"/>
              <a:t>_</a:t>
            </a:r>
            <a:r>
              <a:rPr lang="zh-CN" altLang="en-US" dirty="0"/>
              <a:t>size=20, num</a:t>
            </a:r>
            <a:r>
              <a:rPr lang="en-US" altLang="zh-CN" dirty="0"/>
              <a:t>_</a:t>
            </a:r>
            <a:r>
              <a:rPr lang="zh-CN" altLang="en-US" dirty="0"/>
              <a:t>layers=</a:t>
            </a:r>
            <a:r>
              <a:rPr lang="en-US" altLang="zh-CN" dirty="0"/>
              <a:t>3</a:t>
            </a:r>
            <a:r>
              <a:rPr lang="zh-CN" altLang="en-US" dirty="0"/>
              <a:t>)</a:t>
            </a:r>
            <a:endParaRPr lang="en-US" altLang="zh-CN" dirty="0"/>
          </a:p>
        </p:txBody>
      </p:sp>
      <p:sp>
        <p:nvSpPr>
          <p:cNvPr id="5" name="文本框 4"/>
          <p:cNvSpPr txBox="1"/>
          <p:nvPr/>
        </p:nvSpPr>
        <p:spPr>
          <a:xfrm>
            <a:off x="679615" y="2293556"/>
            <a:ext cx="3736125" cy="1200329"/>
          </a:xfrm>
          <a:prstGeom prst="rect">
            <a:avLst/>
          </a:prstGeom>
          <a:noFill/>
        </p:spPr>
        <p:txBody>
          <a:bodyPr wrap="square">
            <a:spAutoFit/>
          </a:bodyPr>
          <a:lstStyle/>
          <a:p>
            <a:r>
              <a:rPr lang="zh-CN" altLang="en-US" sz="2400" i="0" dirty="0">
                <a:solidFill>
                  <a:srgbClr val="333333"/>
                </a:solidFill>
                <a:effectLst/>
                <a:latin typeface="PingFang SC"/>
              </a:rPr>
              <a:t>两个输入</a:t>
            </a:r>
            <a:r>
              <a:rPr lang="zh-CN" altLang="en-US" sz="2400" dirty="0">
                <a:solidFill>
                  <a:srgbClr val="4D4D4D"/>
                </a:solidFill>
                <a:latin typeface="-apple-system"/>
              </a:rPr>
              <a:t>：</a:t>
            </a:r>
            <a:endParaRPr lang="en-US" altLang="zh-CN" sz="2400" dirty="0">
              <a:solidFill>
                <a:srgbClr val="4D4D4D"/>
              </a:solidFill>
              <a:latin typeface="-apple-system"/>
            </a:endParaRPr>
          </a:p>
          <a:p>
            <a:pPr marL="342900" indent="-342900">
              <a:buFont typeface="Arial" panose="020B0604020202020204" pitchFamily="34" charset="0"/>
              <a:buChar char="•"/>
            </a:pPr>
            <a:r>
              <a:rPr lang="zh-CN" altLang="en-US" sz="2400" dirty="0">
                <a:solidFill>
                  <a:srgbClr val="4D4D4D"/>
                </a:solidFill>
                <a:latin typeface="-apple-system"/>
              </a:rPr>
              <a:t>当前时刻的输入值</a:t>
            </a:r>
            <a:r>
              <a:rPr lang="en-US" altLang="zh-CN" sz="2400" dirty="0" err="1">
                <a:solidFill>
                  <a:srgbClr val="4D4D4D"/>
                </a:solidFill>
                <a:latin typeface="-apple-system"/>
              </a:rPr>
              <a:t>x</a:t>
            </a:r>
            <a:r>
              <a:rPr lang="en-US" altLang="zh-CN" sz="2400" baseline="-25000" dirty="0" err="1">
                <a:solidFill>
                  <a:srgbClr val="4D4D4D"/>
                </a:solidFill>
                <a:latin typeface="-apple-system"/>
              </a:rPr>
              <a:t>t</a:t>
            </a:r>
            <a:r>
              <a:rPr lang="zh-CN" altLang="en-US" sz="2400" dirty="0">
                <a:solidFill>
                  <a:srgbClr val="4D4D4D"/>
                </a:solidFill>
                <a:latin typeface="-apple-system"/>
              </a:rPr>
              <a:t>​；</a:t>
            </a:r>
            <a:endParaRPr lang="en-US" altLang="zh-CN" sz="2400" dirty="0">
              <a:solidFill>
                <a:srgbClr val="4D4D4D"/>
              </a:solidFill>
              <a:latin typeface="-apple-system"/>
            </a:endParaRPr>
          </a:p>
          <a:p>
            <a:pPr marL="342900" indent="-342900">
              <a:buFont typeface="Arial" panose="020B0604020202020204" pitchFamily="34" charset="0"/>
              <a:buChar char="•"/>
            </a:pPr>
            <a:r>
              <a:rPr lang="zh-CN" altLang="en-US" sz="2400" dirty="0">
                <a:solidFill>
                  <a:srgbClr val="4D4D4D"/>
                </a:solidFill>
                <a:latin typeface="-apple-system"/>
              </a:rPr>
              <a:t>上一时刻的输出值</a:t>
            </a:r>
            <a:r>
              <a:rPr lang="en-US" altLang="zh-CN" sz="2400" dirty="0" err="1">
                <a:solidFill>
                  <a:srgbClr val="4D4D4D"/>
                </a:solidFill>
                <a:latin typeface="-apple-system"/>
              </a:rPr>
              <a:t>H</a:t>
            </a:r>
            <a:r>
              <a:rPr lang="en-US" altLang="zh-CN" sz="2400" baseline="-25000" dirty="0" err="1">
                <a:solidFill>
                  <a:srgbClr val="4D4D4D"/>
                </a:solidFill>
                <a:latin typeface="-apple-system"/>
              </a:rPr>
              <a:t>t</a:t>
            </a:r>
            <a:r>
              <a:rPr lang="zh-CN" altLang="en-US" sz="2400" baseline="-25000" dirty="0">
                <a:solidFill>
                  <a:srgbClr val="4D4D4D"/>
                </a:solidFill>
                <a:latin typeface="-apple-system"/>
              </a:rPr>
              <a:t>−</a:t>
            </a:r>
            <a:r>
              <a:rPr lang="en-US" altLang="zh-CN" sz="2400" baseline="-25000" dirty="0">
                <a:solidFill>
                  <a:srgbClr val="4D4D4D"/>
                </a:solidFill>
                <a:latin typeface="-apple-system"/>
              </a:rPr>
              <a:t>1​</a:t>
            </a:r>
            <a:r>
              <a:rPr lang="zh-CN" altLang="en-US" sz="2400" dirty="0">
                <a:solidFill>
                  <a:srgbClr val="4D4D4D"/>
                </a:solidFill>
                <a:latin typeface="-apple-system"/>
              </a:rPr>
              <a:t>。</a:t>
            </a:r>
            <a:endParaRPr lang="en-US" altLang="zh-CN" sz="2400" dirty="0">
              <a:solidFill>
                <a:srgbClr val="4D4D4D"/>
              </a:solidFill>
              <a:latin typeface="-apple-system"/>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01301" y="2040964"/>
            <a:ext cx="7111084" cy="3134848"/>
          </a:xfrm>
          <a:prstGeom prst="rect">
            <a:avLst/>
          </a:prstGeom>
        </p:spPr>
      </p:pic>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2" name="文本框 1"/>
          <p:cNvSpPr txBox="1"/>
          <p:nvPr/>
        </p:nvSpPr>
        <p:spPr>
          <a:xfrm>
            <a:off x="668338" y="1517710"/>
            <a:ext cx="2947221" cy="461665"/>
          </a:xfrm>
          <a:prstGeom prst="rect">
            <a:avLst/>
          </a:prstGeom>
          <a:noFill/>
        </p:spPr>
        <p:txBody>
          <a:bodyPr wrap="square">
            <a:spAutoFit/>
          </a:bodyPr>
          <a:lstStyle/>
          <a:p>
            <a:r>
              <a:rPr lang="zh-CN" altLang="en-US" b="1" dirty="0">
                <a:solidFill>
                  <a:schemeClr val="tx1"/>
                </a:solidFill>
              </a:rPr>
              <a:t>循环神经网络</a:t>
            </a:r>
            <a:r>
              <a:rPr lang="en-US" altLang="zh-CN" b="1" dirty="0">
                <a:solidFill>
                  <a:schemeClr val="tx1"/>
                </a:solidFill>
              </a:rPr>
              <a:t>(RNN)</a:t>
            </a:r>
            <a:endParaRPr lang="zh-CN" altLang="en-US" b="1" dirty="0"/>
          </a:p>
        </p:txBody>
      </p:sp>
      <p:sp>
        <p:nvSpPr>
          <p:cNvPr id="11" name="文本框 10"/>
          <p:cNvSpPr txBox="1"/>
          <p:nvPr/>
        </p:nvSpPr>
        <p:spPr>
          <a:xfrm>
            <a:off x="1973588" y="5860326"/>
            <a:ext cx="8625546" cy="461665"/>
          </a:xfrm>
          <a:prstGeom prst="rect">
            <a:avLst/>
          </a:prstGeom>
          <a:noFill/>
        </p:spPr>
        <p:txBody>
          <a:bodyPr wrap="square">
            <a:spAutoFit/>
          </a:bodyPr>
          <a:lstStyle/>
          <a:p>
            <a:r>
              <a:rPr lang="zh-CN" altLang="en-US" dirty="0"/>
              <a:t>上图中，</a:t>
            </a:r>
            <a:r>
              <a:rPr lang="en-US" altLang="zh-CN" dirty="0"/>
              <a:t>RNN</a:t>
            </a:r>
            <a:r>
              <a:rPr lang="zh-CN" altLang="en-US" dirty="0"/>
              <a:t>网络层数为</a:t>
            </a:r>
            <a:r>
              <a:rPr lang="en-US" altLang="zh-CN" dirty="0"/>
              <a:t>3</a:t>
            </a:r>
            <a:r>
              <a:rPr lang="zh-CN" altLang="en-US" dirty="0"/>
              <a:t>，输入序列长度为</a:t>
            </a:r>
            <a:r>
              <a:rPr lang="en-US" altLang="zh-CN" dirty="0"/>
              <a:t>N</a:t>
            </a:r>
            <a:r>
              <a:rPr lang="zh-CN" altLang="en-US" dirty="0"/>
              <a:t>。</a:t>
            </a:r>
            <a:endParaRPr lang="zh-CN" altLang="en-US" dirty="0"/>
          </a:p>
        </p:txBody>
      </p:sp>
      <p:pic>
        <p:nvPicPr>
          <p:cNvPr id="4" name="图片 3"/>
          <p:cNvPicPr>
            <a:picLocks noChangeAspect="1"/>
          </p:cNvPicPr>
          <p:nvPr/>
        </p:nvPicPr>
        <p:blipFill>
          <a:blip r:embed="rId1"/>
          <a:stretch>
            <a:fillRect/>
          </a:stretch>
        </p:blipFill>
        <p:spPr>
          <a:xfrm>
            <a:off x="2609850" y="2276788"/>
            <a:ext cx="6972300" cy="3286125"/>
          </a:xfrm>
          <a:prstGeom prst="rect">
            <a:avLst/>
          </a:prstGeom>
        </p:spPr>
      </p:pic>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2" name="文本框 1"/>
          <p:cNvSpPr txBox="1"/>
          <p:nvPr/>
        </p:nvSpPr>
        <p:spPr>
          <a:xfrm>
            <a:off x="668338" y="1517710"/>
            <a:ext cx="2947221" cy="461665"/>
          </a:xfrm>
          <a:prstGeom prst="rect">
            <a:avLst/>
          </a:prstGeom>
          <a:noFill/>
        </p:spPr>
        <p:txBody>
          <a:bodyPr wrap="square">
            <a:spAutoFit/>
          </a:bodyPr>
          <a:lstStyle/>
          <a:p>
            <a:r>
              <a:rPr lang="zh-CN" altLang="en-US" b="1" dirty="0">
                <a:solidFill>
                  <a:schemeClr val="tx1"/>
                </a:solidFill>
              </a:rPr>
              <a:t>循环神经网络</a:t>
            </a:r>
            <a:r>
              <a:rPr lang="en-US" altLang="zh-CN" b="1" dirty="0">
                <a:solidFill>
                  <a:schemeClr val="tx1"/>
                </a:solidFill>
              </a:rPr>
              <a:t>(RNN)</a:t>
            </a:r>
            <a:endParaRPr lang="zh-CN" altLang="en-US" b="1"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0321" y="2472026"/>
            <a:ext cx="7470072" cy="3224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13" name="文本框 12"/>
          <p:cNvSpPr txBox="1"/>
          <p:nvPr/>
        </p:nvSpPr>
        <p:spPr>
          <a:xfrm>
            <a:off x="668338" y="2296840"/>
            <a:ext cx="2771775" cy="461665"/>
          </a:xfrm>
          <a:prstGeom prst="rect">
            <a:avLst/>
          </a:prstGeom>
          <a:noFill/>
        </p:spPr>
        <p:txBody>
          <a:bodyPr wrap="square" rtlCol="0">
            <a:spAutoFit/>
          </a:bodyPr>
          <a:lstStyle/>
          <a:p>
            <a:r>
              <a:rPr lang="en-US" altLang="zh-CN" dirty="0"/>
              <a:t>RNN</a:t>
            </a:r>
            <a:r>
              <a:rPr lang="zh-CN" altLang="en-US" dirty="0"/>
              <a:t>的类型</a:t>
            </a:r>
            <a:endParaRPr lang="zh-CN" altLang="en-US" dirty="0"/>
          </a:p>
        </p:txBody>
      </p:sp>
      <p:sp>
        <p:nvSpPr>
          <p:cNvPr id="2" name="文本框 1"/>
          <p:cNvSpPr txBox="1"/>
          <p:nvPr/>
        </p:nvSpPr>
        <p:spPr>
          <a:xfrm>
            <a:off x="668338" y="1517710"/>
            <a:ext cx="7382586" cy="460375"/>
          </a:xfrm>
          <a:prstGeom prst="rect">
            <a:avLst/>
          </a:prstGeom>
          <a:noFill/>
        </p:spPr>
        <p:txBody>
          <a:bodyPr wrap="square">
            <a:spAutoFit/>
          </a:bodyPr>
          <a:lstStyle/>
          <a:p>
            <a:r>
              <a:rPr lang="zh-CN" altLang="en-US" b="1" dirty="0">
                <a:solidFill>
                  <a:schemeClr val="tx1"/>
                </a:solidFill>
              </a:rPr>
              <a:t>循环神经网络</a:t>
            </a:r>
            <a:r>
              <a:rPr lang="en-US" altLang="zh-CN" b="1" dirty="0">
                <a:solidFill>
                  <a:schemeClr val="tx1"/>
                </a:solidFill>
              </a:rPr>
              <a:t>(RNN)</a:t>
            </a:r>
            <a:endParaRPr lang="zh-CN" altLang="en-US" b="1" dirty="0"/>
          </a:p>
        </p:txBody>
      </p:sp>
      <p:graphicFrame>
        <p:nvGraphicFramePr>
          <p:cNvPr id="3" name="对象 2"/>
          <p:cNvGraphicFramePr/>
          <p:nvPr/>
        </p:nvGraphicFramePr>
        <p:xfrm>
          <a:off x="2864485" y="2296795"/>
          <a:ext cx="7969885" cy="4084320"/>
        </p:xfrm>
        <a:graphic>
          <a:graphicData uri="http://schemas.openxmlformats.org/presentationml/2006/ole">
            <mc:AlternateContent xmlns:mc="http://schemas.openxmlformats.org/markup-compatibility/2006">
              <mc:Choice xmlns:v="urn:schemas-microsoft-com:vml" Requires="v">
                <p:oleObj spid="_x0000_s4" name="" r:id="rId1" imgW="6788150" imgH="3422650" progId="Paint.Picture">
                  <p:embed/>
                </p:oleObj>
              </mc:Choice>
              <mc:Fallback>
                <p:oleObj name="" r:id="rId1" imgW="6788150" imgH="3422650" progId="Paint.Picture">
                  <p:embed/>
                  <p:pic>
                    <p:nvPicPr>
                      <p:cNvPr id="0" name="图片 3"/>
                      <p:cNvPicPr/>
                      <p:nvPr/>
                    </p:nvPicPr>
                    <p:blipFill>
                      <a:blip r:embed="rId2"/>
                      <a:stretch>
                        <a:fillRect/>
                      </a:stretch>
                    </p:blipFill>
                    <p:spPr>
                      <a:xfrm>
                        <a:off x="2864485" y="2296795"/>
                        <a:ext cx="7969885" cy="4084320"/>
                      </a:xfrm>
                      <a:prstGeom prst="rect">
                        <a:avLst/>
                      </a:prstGeom>
                    </p:spPr>
                  </p:pic>
                </p:oleObj>
              </mc:Fallback>
            </mc:AlternateContent>
          </a:graphicData>
        </a:graphic>
      </p:graphicFrame>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p:cNvPicPr>
            <a:picLocks noChangeAspect="1"/>
          </p:cNvPicPr>
          <p:nvPr/>
        </p:nvPicPr>
        <p:blipFill>
          <a:blip r:embed="rId1"/>
          <a:stretch>
            <a:fillRect/>
          </a:stretch>
        </p:blipFill>
        <p:spPr>
          <a:xfrm>
            <a:off x="5115334" y="2437578"/>
            <a:ext cx="6375350" cy="3469236"/>
          </a:xfrm>
          <a:prstGeom prst="rect">
            <a:avLst/>
          </a:prstGeom>
        </p:spPr>
      </p:pic>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66" name="文本框 65"/>
          <p:cNvSpPr txBox="1"/>
          <p:nvPr/>
        </p:nvSpPr>
        <p:spPr>
          <a:xfrm>
            <a:off x="1990067" y="6144744"/>
            <a:ext cx="8538028" cy="461665"/>
          </a:xfrm>
          <a:prstGeom prst="rect">
            <a:avLst/>
          </a:prstGeom>
          <a:noFill/>
        </p:spPr>
        <p:txBody>
          <a:bodyPr wrap="square">
            <a:spAutoFit/>
          </a:bodyPr>
          <a:lstStyle/>
          <a:p>
            <a:r>
              <a:rPr lang="en-US" altLang="zh-CN" dirty="0"/>
              <a:t>l</a:t>
            </a:r>
            <a:r>
              <a:rPr lang="zh-CN" altLang="en-US" dirty="0"/>
              <a:t>stm=nn.LSTM(input size=10, hidden size=20, num layers=</a:t>
            </a:r>
            <a:r>
              <a:rPr lang="en-US" altLang="zh-CN" dirty="0"/>
              <a:t>1</a:t>
            </a:r>
            <a:r>
              <a:rPr lang="zh-CN" altLang="en-US" dirty="0"/>
              <a:t>)</a:t>
            </a:r>
            <a:endParaRPr lang="zh-CN" altLang="en-US" dirty="0"/>
          </a:p>
        </p:txBody>
      </p:sp>
      <p:sp>
        <p:nvSpPr>
          <p:cNvPr id="3" name="文本框 2"/>
          <p:cNvSpPr txBox="1"/>
          <p:nvPr/>
        </p:nvSpPr>
        <p:spPr>
          <a:xfrm>
            <a:off x="696794" y="1307336"/>
            <a:ext cx="7354129" cy="461665"/>
          </a:xfrm>
          <a:prstGeom prst="rect">
            <a:avLst/>
          </a:prstGeom>
          <a:noFill/>
        </p:spPr>
        <p:txBody>
          <a:bodyPr wrap="square">
            <a:spAutoFit/>
          </a:bodyPr>
          <a:lstStyle/>
          <a:p>
            <a:r>
              <a:rPr lang="zh-CN" altLang="en-US" b="1" dirty="0">
                <a:solidFill>
                  <a:schemeClr val="tx1"/>
                </a:solidFill>
              </a:rPr>
              <a:t>长短期记忆</a:t>
            </a:r>
            <a:r>
              <a:rPr lang="en-US" altLang="zh-CN" b="1" dirty="0">
                <a:solidFill>
                  <a:schemeClr val="tx1"/>
                </a:solidFill>
              </a:rPr>
              <a:t>(Long Short Term Memory, LSTM)</a:t>
            </a:r>
            <a:endParaRPr lang="zh-CN" altLang="en-US" b="1" dirty="0"/>
          </a:p>
        </p:txBody>
      </p:sp>
      <p:sp>
        <p:nvSpPr>
          <p:cNvPr id="4" name="文本框 3"/>
          <p:cNvSpPr txBox="1"/>
          <p:nvPr/>
        </p:nvSpPr>
        <p:spPr>
          <a:xfrm>
            <a:off x="701316" y="1883456"/>
            <a:ext cx="6688903" cy="1938020"/>
          </a:xfrm>
          <a:prstGeom prst="rect">
            <a:avLst/>
          </a:prstGeom>
          <a:noFill/>
        </p:spPr>
        <p:txBody>
          <a:bodyPr wrap="square">
            <a:spAutoFit/>
          </a:bodyPr>
          <a:lstStyle/>
          <a:p>
            <a:r>
              <a:rPr lang="en-US" altLang="zh-CN" i="0" dirty="0">
                <a:solidFill>
                  <a:srgbClr val="4D4D4D"/>
                </a:solidFill>
                <a:effectLst/>
                <a:cs typeface="Arial" panose="020B0604020202020204" pitchFamily="34" charset="0"/>
              </a:rPr>
              <a:t>LSTM</a:t>
            </a:r>
            <a:r>
              <a:rPr lang="zh-CN" altLang="en-US" i="0" dirty="0">
                <a:solidFill>
                  <a:srgbClr val="4D4D4D"/>
                </a:solidFill>
                <a:effectLst/>
                <a:cs typeface="Arial" panose="020B0604020202020204" pitchFamily="34" charset="0"/>
              </a:rPr>
              <a:t>包含三个</a:t>
            </a:r>
            <a:r>
              <a:rPr lang="zh-CN" altLang="en-US" dirty="0">
                <a:solidFill>
                  <a:srgbClr val="4D4D4D"/>
                </a:solidFill>
                <a:cs typeface="Arial" panose="020B0604020202020204" pitchFamily="34" charset="0"/>
              </a:rPr>
              <a:t>门：遗忘门、输入门和输出门。</a:t>
            </a:r>
            <a:endParaRPr lang="en-US" altLang="zh-CN" dirty="0">
              <a:solidFill>
                <a:srgbClr val="4D4D4D"/>
              </a:solidFill>
              <a:cs typeface="Arial" panose="020B0604020202020204" pitchFamily="34" charset="0"/>
            </a:endParaRPr>
          </a:p>
          <a:p>
            <a:r>
              <a:rPr lang="zh-CN" altLang="en-US" i="0" dirty="0">
                <a:solidFill>
                  <a:srgbClr val="333333"/>
                </a:solidFill>
                <a:effectLst/>
                <a:cs typeface="Arial" panose="020B0604020202020204" pitchFamily="34" charset="0"/>
              </a:rPr>
              <a:t>三个输入</a:t>
            </a:r>
            <a:r>
              <a:rPr lang="zh-CN" altLang="en-US" dirty="0">
                <a:solidFill>
                  <a:srgbClr val="4D4D4D"/>
                </a:solidFill>
                <a:cs typeface="Arial" panose="020B0604020202020204" pitchFamily="34" charset="0"/>
              </a:rPr>
              <a:t>：</a:t>
            </a:r>
            <a:endParaRPr lang="en-US" altLang="zh-CN" dirty="0">
              <a:solidFill>
                <a:srgbClr val="4D4D4D"/>
              </a:solidFill>
              <a:cs typeface="Arial" panose="020B0604020202020204" pitchFamily="34" charset="0"/>
            </a:endParaRPr>
          </a:p>
          <a:p>
            <a:pPr marL="342900" indent="-342900">
              <a:buFont typeface="Arial" panose="020B0604020202020204" pitchFamily="34" charset="0"/>
              <a:buChar char="•"/>
            </a:pPr>
            <a:r>
              <a:rPr lang="zh-CN" altLang="en-US" dirty="0">
                <a:solidFill>
                  <a:srgbClr val="4D4D4D"/>
                </a:solidFill>
                <a:cs typeface="Arial" panose="020B0604020202020204" pitchFamily="34" charset="0"/>
              </a:rPr>
              <a:t>当前时刻的输入值</a:t>
            </a:r>
            <a:r>
              <a:rPr lang="en-US" altLang="zh-CN" dirty="0" err="1">
                <a:solidFill>
                  <a:srgbClr val="4D4D4D"/>
                </a:solidFill>
                <a:cs typeface="Arial" panose="020B0604020202020204" pitchFamily="34" charset="0"/>
              </a:rPr>
              <a:t>x</a:t>
            </a:r>
            <a:r>
              <a:rPr lang="en-US" altLang="zh-CN" baseline="-25000" dirty="0" err="1">
                <a:solidFill>
                  <a:srgbClr val="4D4D4D"/>
                </a:solidFill>
                <a:cs typeface="Arial" panose="020B0604020202020204" pitchFamily="34" charset="0"/>
              </a:rPr>
              <a:t>t</a:t>
            </a:r>
            <a:r>
              <a:rPr lang="zh-CN" altLang="en-US" dirty="0">
                <a:solidFill>
                  <a:srgbClr val="4D4D4D"/>
                </a:solidFill>
                <a:cs typeface="Arial" panose="020B0604020202020204" pitchFamily="34" charset="0"/>
              </a:rPr>
              <a:t>；</a:t>
            </a:r>
            <a:endParaRPr lang="en-US" altLang="zh-CN" dirty="0">
              <a:solidFill>
                <a:srgbClr val="4D4D4D"/>
              </a:solidFill>
              <a:cs typeface="Arial" panose="020B0604020202020204" pitchFamily="34" charset="0"/>
            </a:endParaRPr>
          </a:p>
          <a:p>
            <a:pPr marL="342900" indent="-342900">
              <a:buFont typeface="Arial" panose="020B0604020202020204" pitchFamily="34" charset="0"/>
              <a:buChar char="•"/>
            </a:pPr>
            <a:r>
              <a:rPr lang="zh-CN" altLang="en-US" dirty="0">
                <a:solidFill>
                  <a:srgbClr val="4D4D4D"/>
                </a:solidFill>
                <a:cs typeface="Arial" panose="020B0604020202020204" pitchFamily="34" charset="0"/>
              </a:rPr>
              <a:t>上一时刻的输出值</a:t>
            </a:r>
            <a:r>
              <a:rPr lang="en-US" altLang="zh-CN" dirty="0" err="1">
                <a:solidFill>
                  <a:srgbClr val="4D4D4D"/>
                </a:solidFill>
                <a:cs typeface="Arial" panose="020B0604020202020204" pitchFamily="34" charset="0"/>
              </a:rPr>
              <a:t>H</a:t>
            </a:r>
            <a:r>
              <a:rPr lang="en-US" altLang="zh-CN" baseline="-25000" dirty="0" err="1">
                <a:solidFill>
                  <a:srgbClr val="4D4D4D"/>
                </a:solidFill>
                <a:cs typeface="Arial" panose="020B0604020202020204" pitchFamily="34" charset="0"/>
              </a:rPr>
              <a:t>t</a:t>
            </a:r>
            <a:r>
              <a:rPr lang="zh-CN" altLang="en-US" baseline="-25000" dirty="0">
                <a:solidFill>
                  <a:srgbClr val="4D4D4D"/>
                </a:solidFill>
                <a:cs typeface="Arial" panose="020B0604020202020204" pitchFamily="34" charset="0"/>
              </a:rPr>
              <a:t>−</a:t>
            </a:r>
            <a:r>
              <a:rPr lang="en-US" altLang="zh-CN" baseline="-25000" dirty="0">
                <a:solidFill>
                  <a:srgbClr val="4D4D4D"/>
                </a:solidFill>
                <a:cs typeface="Arial" panose="020B0604020202020204" pitchFamily="34" charset="0"/>
              </a:rPr>
              <a:t>1</a:t>
            </a:r>
            <a:r>
              <a:rPr lang="zh-CN" altLang="en-US" dirty="0">
                <a:solidFill>
                  <a:srgbClr val="4D4D4D"/>
                </a:solidFill>
                <a:cs typeface="Arial" panose="020B0604020202020204" pitchFamily="34" charset="0"/>
              </a:rPr>
              <a:t>；</a:t>
            </a:r>
            <a:endParaRPr lang="en-US" altLang="zh-CN" dirty="0">
              <a:solidFill>
                <a:srgbClr val="4D4D4D"/>
              </a:solidFill>
              <a:cs typeface="Arial" panose="020B0604020202020204" pitchFamily="34" charset="0"/>
            </a:endParaRPr>
          </a:p>
          <a:p>
            <a:pPr marL="342900" indent="-342900">
              <a:buFont typeface="Arial" panose="020B0604020202020204" pitchFamily="34" charset="0"/>
              <a:buChar char="•"/>
            </a:pPr>
            <a:r>
              <a:rPr lang="zh-CN" altLang="en-US" dirty="0">
                <a:solidFill>
                  <a:srgbClr val="4D4D4D"/>
                </a:solidFill>
                <a:cs typeface="Arial" panose="020B0604020202020204" pitchFamily="34" charset="0"/>
              </a:rPr>
              <a:t>上一时刻的单元状态</a:t>
            </a:r>
            <a:r>
              <a:rPr lang="en-US" altLang="zh-CN" dirty="0">
                <a:solidFill>
                  <a:srgbClr val="4D4D4D"/>
                </a:solidFill>
                <a:cs typeface="Arial" panose="020B0604020202020204" pitchFamily="34" charset="0"/>
              </a:rPr>
              <a:t>C</a:t>
            </a:r>
            <a:r>
              <a:rPr lang="en-US" altLang="zh-CN" baseline="-25000" dirty="0">
                <a:solidFill>
                  <a:srgbClr val="4D4D4D"/>
                </a:solidFill>
                <a:cs typeface="Arial" panose="020B0604020202020204" pitchFamily="34" charset="0"/>
              </a:rPr>
              <a:t>t</a:t>
            </a:r>
            <a:r>
              <a:rPr lang="zh-CN" altLang="en-US" baseline="-25000" dirty="0">
                <a:solidFill>
                  <a:srgbClr val="4D4D4D"/>
                </a:solidFill>
                <a:cs typeface="Arial" panose="020B0604020202020204" pitchFamily="34" charset="0"/>
              </a:rPr>
              <a:t>−</a:t>
            </a:r>
            <a:r>
              <a:rPr lang="en-US" altLang="zh-CN" baseline="-25000" dirty="0">
                <a:solidFill>
                  <a:srgbClr val="4D4D4D"/>
                </a:solidFill>
                <a:cs typeface="Arial" panose="020B0604020202020204" pitchFamily="34" charset="0"/>
              </a:rPr>
              <a:t>1</a:t>
            </a:r>
            <a:r>
              <a:rPr lang="zh-CN" altLang="en-US" baseline="-25000" dirty="0">
                <a:solidFill>
                  <a:srgbClr val="4D4D4D"/>
                </a:solidFill>
                <a:cs typeface="Arial" panose="020B0604020202020204" pitchFamily="34" charset="0"/>
              </a:rPr>
              <a:t>‌‌</a:t>
            </a:r>
            <a:r>
              <a:rPr lang="zh-CN" altLang="en-US" dirty="0">
                <a:solidFill>
                  <a:srgbClr val="4D4D4D"/>
                </a:solidFill>
                <a:cs typeface="Arial" panose="020B0604020202020204" pitchFamily="34" charset="0"/>
              </a:rPr>
              <a:t>。</a:t>
            </a:r>
            <a:endParaRPr lang="zh-CN" altLang="en-US" dirty="0">
              <a:solidFill>
                <a:srgbClr val="4D4D4D"/>
              </a:solidFill>
              <a:cs typeface="Arial" panose="020B0604020202020204" pitchFamily="34" charset="0"/>
            </a:endParaRPr>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5" name="TextBox 6"/>
          <p:cNvSpPr txBox="1">
            <a:spLocks noChangeArrowheads="1"/>
          </p:cNvSpPr>
          <p:nvPr/>
        </p:nvSpPr>
        <p:spPr bwMode="auto">
          <a:xfrm>
            <a:off x="4039636" y="2625666"/>
            <a:ext cx="42425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序列模型概述</a:t>
            </a:r>
            <a:endParaRPr lang="zh-CN" altLang="en-US" sz="3600" dirty="0">
              <a:latin typeface="微软雅黑" panose="020B0503020204020204" pitchFamily="34" charset="-122"/>
              <a:ea typeface="微软雅黑" panose="020B0503020204020204" pitchFamily="34" charset="-122"/>
            </a:endParaRPr>
          </a:p>
        </p:txBody>
      </p:sp>
      <p:sp>
        <p:nvSpPr>
          <p:cNvPr id="6" name="TextBox 10"/>
          <p:cNvSpPr txBox="1">
            <a:spLocks noChangeArrowheads="1"/>
          </p:cNvSpPr>
          <p:nvPr/>
        </p:nvSpPr>
        <p:spPr bwMode="auto">
          <a:xfrm>
            <a:off x="4055510" y="3452753"/>
            <a:ext cx="39533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经典序列模型</a:t>
            </a:r>
            <a:endParaRPr lang="zh-CN" altLang="en-US" sz="3600" dirty="0">
              <a:latin typeface="+mj-ea"/>
              <a:ea typeface="+mj-ea"/>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65510" y="2875457"/>
            <a:ext cx="6758152" cy="3611756"/>
          </a:xfrm>
          <a:prstGeom prst="rect">
            <a:avLst/>
          </a:prstGeom>
        </p:spPr>
      </p:pic>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 name="文本框 2"/>
              <p:cNvSpPr txBox="1"/>
              <p:nvPr/>
            </p:nvSpPr>
            <p:spPr>
              <a:xfrm>
                <a:off x="668338" y="1919923"/>
                <a:ext cx="11019165" cy="1568450"/>
              </a:xfrm>
              <a:prstGeom prst="rect">
                <a:avLst/>
              </a:prstGeom>
              <a:noFill/>
            </p:spPr>
            <p:txBody>
              <a:bodyPr wrap="square">
                <a:spAutoFit/>
              </a:bodyPr>
              <a:lstStyle/>
              <a:p>
                <a:r>
                  <a:rPr lang="en-US" altLang="zh-CN">
                    <a:cs typeface="Arial" panose="020B0604020202020204" pitchFamily="34" charset="0"/>
                  </a:rPr>
                  <a:t>GRU</a:t>
                </a:r>
                <a:r>
                  <a:rPr lang="zh-CN" altLang="en-US">
                    <a:cs typeface="Arial" panose="020B0604020202020204" pitchFamily="34" charset="0"/>
                  </a:rPr>
                  <a:t>可以</a:t>
                </a:r>
                <a:r>
                  <a:rPr lang="zh-CN" altLang="en-US" dirty="0">
                    <a:cs typeface="Arial" panose="020B0604020202020204" pitchFamily="34" charset="0"/>
                  </a:rPr>
                  <a:t>被看作是</a:t>
                </a:r>
                <a:r>
                  <a:rPr lang="en-US" altLang="zh-CN" dirty="0">
                    <a:cs typeface="Arial" panose="020B0604020202020204" pitchFamily="34" charset="0"/>
                  </a:rPr>
                  <a:t>LSTM</a:t>
                </a:r>
                <a:r>
                  <a:rPr lang="zh-CN" altLang="en-US" dirty="0">
                    <a:cs typeface="Arial" panose="020B0604020202020204" pitchFamily="34" charset="0"/>
                  </a:rPr>
                  <a:t>的简化版。</a:t>
                </a:r>
                <a:r>
                  <a:rPr lang="en-US" altLang="zh-CN" dirty="0">
                    <a:cs typeface="Arial" panose="020B0604020202020204" pitchFamily="34" charset="0"/>
                  </a:rPr>
                  <a:t>GRU</a:t>
                </a:r>
                <a:r>
                  <a:rPr lang="zh-CN" altLang="en-US" b="0" i="0" dirty="0">
                    <a:solidFill>
                      <a:srgbClr val="4D4D4D"/>
                    </a:solidFill>
                    <a:effectLst/>
                    <a:cs typeface="Arial" panose="020B0604020202020204" pitchFamily="34" charset="0"/>
                  </a:rPr>
                  <a:t>仅包含两个门</a:t>
                </a:r>
                <a:r>
                  <a:rPr lang="zh-CN" altLang="en-US" dirty="0">
                    <a:solidFill>
                      <a:srgbClr val="4D4D4D"/>
                    </a:solidFill>
                    <a:cs typeface="Arial" panose="020B0604020202020204" pitchFamily="34" charset="0"/>
                  </a:rPr>
                  <a:t>：</a:t>
                </a:r>
                <a:r>
                  <a:rPr lang="zh-CN" altLang="en-US" dirty="0">
                    <a:cs typeface="Arial" panose="020B0604020202020204" pitchFamily="34" charset="0"/>
                  </a:rPr>
                  <a:t>更新门</a:t>
                </a:r>
                <a14:m>
                  <m:oMath xmlns:m="http://schemas.openxmlformats.org/officeDocument/2006/math">
                    <m:sSub>
                      <m:sSubPr>
                        <m:ctrlPr>
                          <a:rPr lang="en-US" altLang="zh-CN" i="1" smtClean="0">
                            <a:latin typeface="Cambria Math" panose="02040503050406030204" pitchFamily="18" charset="0"/>
                            <a:cs typeface="Cambria Math" panose="02040503050406030204" pitchFamily="18" charset="0"/>
                          </a:rPr>
                        </m:ctrlPr>
                      </m:sSubPr>
                      <m:e>
                        <m:r>
                          <m:rPr>
                            <m:sty m:val="p"/>
                          </m:rPr>
                          <a:rPr lang="en-US" altLang="zh-CN" i="1">
                            <a:latin typeface="Cambria Math" panose="02040503050406030204" pitchFamily="18" charset="0"/>
                            <a:cs typeface="Cambria Math" panose="02040503050406030204" pitchFamily="18" charset="0"/>
                          </a:rPr>
                          <m:t>z</m:t>
                        </m:r>
                      </m:e>
                      <m:sub>
                        <m:r>
                          <m:rPr>
                            <m:sty m:val="p"/>
                          </m:rPr>
                          <a:rPr lang="en-US" altLang="zh-CN" i="1">
                            <a:latin typeface="Cambria Math" panose="02040503050406030204" pitchFamily="18" charset="0"/>
                            <a:cs typeface="Cambria Math" panose="02040503050406030204" pitchFamily="18" charset="0"/>
                          </a:rPr>
                          <m:t>t</m:t>
                        </m:r>
                      </m:sub>
                    </m:sSub>
                  </m:oMath>
                </a14:m>
                <a:r>
                  <a:rPr lang="zh-CN" altLang="en-US" dirty="0">
                    <a:cs typeface="Arial" panose="020B0604020202020204" pitchFamily="34" charset="0"/>
                  </a:rPr>
                  <a:t>和重置门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m:rPr>
                            <m:sty m:val="p"/>
                          </m:rPr>
                          <a:rPr lang="en-US" altLang="zh-CN" i="1" smtClean="0">
                            <a:latin typeface="Cambria Math" panose="02040503050406030204" pitchFamily="18" charset="0"/>
                            <a:cs typeface="Cambria Math" panose="02040503050406030204" pitchFamily="18" charset="0"/>
                          </a:rPr>
                          <m:t>r</m:t>
                        </m:r>
                      </m:e>
                      <m:sub>
                        <m:r>
                          <m:rPr>
                            <m:sty m:val="p"/>
                          </m:rPr>
                          <a:rPr lang="en-US" altLang="zh-CN" i="1">
                            <a:latin typeface="Cambria Math" panose="02040503050406030204" pitchFamily="18" charset="0"/>
                            <a:cs typeface="Cambria Math" panose="02040503050406030204" pitchFamily="18" charset="0"/>
                          </a:rPr>
                          <m:t>t</m:t>
                        </m:r>
                      </m:sub>
                    </m:sSub>
                  </m:oMath>
                </a14:m>
                <a:r>
                  <a:rPr lang="zh-CN" altLang="en-US" dirty="0">
                    <a:cs typeface="Arial" panose="020B0604020202020204" pitchFamily="34" charset="0"/>
                  </a:rPr>
                  <a:t>。</a:t>
                </a:r>
                <a:endParaRPr lang="en-US" altLang="zh-CN" dirty="0">
                  <a:cs typeface="Arial" panose="020B0604020202020204" pitchFamily="34" charset="0"/>
                </a:endParaRPr>
              </a:p>
              <a:p>
                <a:r>
                  <a:rPr lang="zh-CN" altLang="en-US" dirty="0">
                    <a:cs typeface="Arial" panose="020B0604020202020204" pitchFamily="34" charset="0"/>
                  </a:rPr>
                  <a:t>两</a:t>
                </a:r>
                <a:r>
                  <a:rPr lang="zh-CN" altLang="en-US" dirty="0">
                    <a:solidFill>
                      <a:srgbClr val="333333"/>
                    </a:solidFill>
                    <a:cs typeface="Arial" panose="020B0604020202020204" pitchFamily="34" charset="0"/>
                  </a:rPr>
                  <a:t>个输入</a:t>
                </a:r>
                <a:r>
                  <a:rPr lang="zh-CN" altLang="en-US" dirty="0">
                    <a:solidFill>
                      <a:srgbClr val="4D4D4D"/>
                    </a:solidFill>
                    <a:cs typeface="Arial" panose="020B0604020202020204" pitchFamily="34" charset="0"/>
                  </a:rPr>
                  <a:t>：</a:t>
                </a:r>
                <a:endParaRPr lang="en-US" altLang="zh-CN" dirty="0">
                  <a:solidFill>
                    <a:srgbClr val="4D4D4D"/>
                  </a:solidFill>
                  <a:cs typeface="Arial" panose="020B0604020202020204" pitchFamily="34" charset="0"/>
                </a:endParaRPr>
              </a:p>
              <a:p>
                <a:pPr marL="342900" indent="-342900">
                  <a:buFont typeface="Arial" panose="020B0604020202020204" pitchFamily="34" charset="0"/>
                  <a:buChar char="•"/>
                </a:pPr>
                <a:r>
                  <a:rPr lang="zh-CN" altLang="en-US" dirty="0">
                    <a:solidFill>
                      <a:srgbClr val="4D4D4D"/>
                    </a:solidFill>
                    <a:cs typeface="Arial" panose="020B0604020202020204" pitchFamily="34" charset="0"/>
                  </a:rPr>
                  <a:t>当前时刻的输入值</a:t>
                </a:r>
                <a:r>
                  <a:rPr lang="en-US" altLang="zh-CN" dirty="0" err="1">
                    <a:solidFill>
                      <a:srgbClr val="4D4D4D"/>
                    </a:solidFill>
                    <a:cs typeface="Arial" panose="020B0604020202020204" pitchFamily="34" charset="0"/>
                  </a:rPr>
                  <a:t>x</a:t>
                </a:r>
                <a:r>
                  <a:rPr lang="en-US" altLang="zh-CN" baseline="-25000" dirty="0" err="1">
                    <a:solidFill>
                      <a:srgbClr val="4D4D4D"/>
                    </a:solidFill>
                    <a:cs typeface="Arial" panose="020B0604020202020204" pitchFamily="34" charset="0"/>
                  </a:rPr>
                  <a:t>t</a:t>
                </a:r>
                <a:r>
                  <a:rPr lang="zh-CN" altLang="en-US" dirty="0">
                    <a:solidFill>
                      <a:srgbClr val="4D4D4D"/>
                    </a:solidFill>
                    <a:cs typeface="Arial" panose="020B0604020202020204" pitchFamily="34" charset="0"/>
                  </a:rPr>
                  <a:t>；</a:t>
                </a:r>
                <a:endParaRPr lang="en-US" altLang="zh-CN" dirty="0">
                  <a:solidFill>
                    <a:srgbClr val="4D4D4D"/>
                  </a:solidFill>
                  <a:cs typeface="Arial" panose="020B0604020202020204" pitchFamily="34" charset="0"/>
                </a:endParaRPr>
              </a:p>
              <a:p>
                <a:pPr marL="342900" indent="-342900">
                  <a:buFont typeface="Arial" panose="020B0604020202020204" pitchFamily="34" charset="0"/>
                  <a:buChar char="•"/>
                </a:pPr>
                <a:r>
                  <a:rPr lang="zh-CN" altLang="en-US" dirty="0">
                    <a:solidFill>
                      <a:srgbClr val="4D4D4D"/>
                    </a:solidFill>
                    <a:cs typeface="Arial" panose="020B0604020202020204" pitchFamily="34" charset="0"/>
                  </a:rPr>
                  <a:t>上一时刻的输出值</a:t>
                </a:r>
                <a:r>
                  <a:rPr lang="en-US" altLang="zh-CN" dirty="0" err="1">
                    <a:solidFill>
                      <a:srgbClr val="4D4D4D"/>
                    </a:solidFill>
                    <a:cs typeface="Arial" panose="020B0604020202020204" pitchFamily="34" charset="0"/>
                  </a:rPr>
                  <a:t>H</a:t>
                </a:r>
                <a:r>
                  <a:rPr lang="en-US" altLang="zh-CN" baseline="-25000" dirty="0" err="1">
                    <a:solidFill>
                      <a:srgbClr val="4D4D4D"/>
                    </a:solidFill>
                    <a:cs typeface="Arial" panose="020B0604020202020204" pitchFamily="34" charset="0"/>
                  </a:rPr>
                  <a:t>t</a:t>
                </a:r>
                <a:r>
                  <a:rPr lang="zh-CN" altLang="en-US" baseline="-25000" dirty="0">
                    <a:solidFill>
                      <a:srgbClr val="4D4D4D"/>
                    </a:solidFill>
                    <a:cs typeface="Arial" panose="020B0604020202020204" pitchFamily="34" charset="0"/>
                  </a:rPr>
                  <a:t>−</a:t>
                </a:r>
                <a:r>
                  <a:rPr lang="en-US" altLang="zh-CN" baseline="-25000" dirty="0">
                    <a:solidFill>
                      <a:srgbClr val="4D4D4D"/>
                    </a:solidFill>
                    <a:cs typeface="Arial" panose="020B0604020202020204" pitchFamily="34" charset="0"/>
                  </a:rPr>
                  <a:t>1</a:t>
                </a:r>
                <a:r>
                  <a:rPr lang="zh-CN" altLang="en-US" dirty="0">
                    <a:solidFill>
                      <a:srgbClr val="4D4D4D"/>
                    </a:solidFill>
                    <a:cs typeface="Arial" panose="020B0604020202020204" pitchFamily="34" charset="0"/>
                  </a:rPr>
                  <a:t>。</a:t>
                </a:r>
                <a:endParaRPr lang="en-US" altLang="zh-CN" dirty="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68338" y="1919923"/>
                <a:ext cx="11019165" cy="1568450"/>
              </a:xfrm>
              <a:prstGeom prst="rect">
                <a:avLst/>
              </a:prstGeom>
              <a:blipFill rotWithShape="1">
                <a:blip r:embed="rId2"/>
                <a:stretch>
                  <a:fillRect l="-3" t="-20" r="3" b="-61"/>
                </a:stretch>
              </a:blipFill>
            </p:spPr>
            <p:txBody>
              <a:bodyPr/>
              <a:lstStyle/>
              <a:p>
                <a:r>
                  <a:rPr lang="zh-CN" altLang="en-US">
                    <a:noFill/>
                  </a:rPr>
                  <a:t> </a:t>
                </a:r>
              </a:p>
            </p:txBody>
          </p:sp>
        </mc:Fallback>
      </mc:AlternateContent>
      <p:sp>
        <p:nvSpPr>
          <p:cNvPr id="2" name="文本框 1"/>
          <p:cNvSpPr txBox="1"/>
          <p:nvPr/>
        </p:nvSpPr>
        <p:spPr>
          <a:xfrm>
            <a:off x="668337" y="1458258"/>
            <a:ext cx="7151359" cy="461665"/>
          </a:xfrm>
          <a:prstGeom prst="rect">
            <a:avLst/>
          </a:prstGeom>
          <a:noFill/>
        </p:spPr>
        <p:txBody>
          <a:bodyPr wrap="square">
            <a:spAutoFit/>
          </a:bodyPr>
          <a:lstStyle/>
          <a:p>
            <a:r>
              <a:rPr lang="zh-CN" altLang="en-US" b="1" dirty="0"/>
              <a:t>门控循环单元</a:t>
            </a:r>
            <a:r>
              <a:rPr lang="en-US" altLang="zh-CN" b="1" dirty="0"/>
              <a:t>(Gated Recurrent Unit</a:t>
            </a:r>
            <a:r>
              <a:rPr lang="zh-CN" altLang="en-US" b="1" dirty="0"/>
              <a:t>， </a:t>
            </a:r>
            <a:r>
              <a:rPr lang="en-US" altLang="zh-CN" b="1" dirty="0"/>
              <a:t>GRU)</a:t>
            </a:r>
            <a:endParaRPr lang="zh-CN" altLang="en-US" b="1" dirty="0"/>
          </a:p>
        </p:txBody>
      </p:sp>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经典序列模型</a:t>
            </a:r>
            <a:endParaRPr lang="zh-CN" altLang="en-US" dirty="0">
              <a:solidFill>
                <a:schemeClr val="tx1"/>
              </a:solidFill>
            </a:endParaRPr>
          </a:p>
        </p:txBody>
      </p:sp>
      <p:sp>
        <p:nvSpPr>
          <p:cNvPr id="4" name="文本框 3"/>
          <p:cNvSpPr txBox="1"/>
          <p:nvPr/>
        </p:nvSpPr>
        <p:spPr>
          <a:xfrm>
            <a:off x="668338" y="1534607"/>
            <a:ext cx="6096000" cy="461665"/>
          </a:xfrm>
          <a:prstGeom prst="rect">
            <a:avLst/>
          </a:prstGeom>
          <a:noFill/>
        </p:spPr>
        <p:txBody>
          <a:bodyPr wrap="square">
            <a:spAutoFit/>
          </a:bodyPr>
          <a:lstStyle/>
          <a:p>
            <a:r>
              <a:rPr lang="zh-CN" altLang="en-US" b="1" dirty="0">
                <a:solidFill>
                  <a:schemeClr val="tx1"/>
                </a:solidFill>
              </a:rPr>
              <a:t>深层双向</a:t>
            </a:r>
            <a:r>
              <a:rPr lang="en-US" altLang="zh-CN" b="1" dirty="0">
                <a:solidFill>
                  <a:schemeClr val="tx1"/>
                </a:solidFill>
              </a:rPr>
              <a:t>RNN/LSTM/GRU</a:t>
            </a:r>
            <a:endParaRPr lang="zh-CN" altLang="en-US" b="1" dirty="0"/>
          </a:p>
        </p:txBody>
      </p:sp>
      <p:graphicFrame>
        <p:nvGraphicFramePr>
          <p:cNvPr id="2" name="对象 1"/>
          <p:cNvGraphicFramePr/>
          <p:nvPr/>
        </p:nvGraphicFramePr>
        <p:xfrm>
          <a:off x="2980690" y="2315210"/>
          <a:ext cx="6291580" cy="3832225"/>
        </p:xfrm>
        <a:graphic>
          <a:graphicData uri="http://schemas.openxmlformats.org/presentationml/2006/ole">
            <mc:AlternateContent xmlns:mc="http://schemas.openxmlformats.org/markup-compatibility/2006">
              <mc:Choice xmlns:v="urn:schemas-microsoft-com:vml" Requires="v">
                <p:oleObj spid="_x0000_s3" name="" r:id="rId1" imgW="6286500" imgH="3829050" progId="Paint.Picture">
                  <p:embed/>
                </p:oleObj>
              </mc:Choice>
              <mc:Fallback>
                <p:oleObj name="" r:id="rId1" imgW="6286500" imgH="3829050" progId="Paint.Picture">
                  <p:embed/>
                  <p:pic>
                    <p:nvPicPr>
                      <p:cNvPr id="0" name="图片 2"/>
                      <p:cNvPicPr/>
                      <p:nvPr/>
                    </p:nvPicPr>
                    <p:blipFill>
                      <a:blip r:embed="rId2"/>
                      <a:stretch>
                        <a:fillRect/>
                      </a:stretch>
                    </p:blipFill>
                    <p:spPr>
                      <a:xfrm>
                        <a:off x="2980690" y="2315210"/>
                        <a:ext cx="6291580" cy="3832225"/>
                      </a:xfrm>
                      <a:prstGeom prst="rect">
                        <a:avLst/>
                      </a:prstGeom>
                    </p:spPr>
                  </p:pic>
                </p:oleObj>
              </mc:Fallback>
            </mc:AlternateContent>
          </a:graphicData>
        </a:graphic>
      </p:graphicFrame>
    </p:spTree>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8" y="1973262"/>
            <a:ext cx="10882531" cy="4465325"/>
          </a:xfrm>
          <a:prstGeom prst="rect">
            <a:avLst/>
          </a:prstGeom>
          <a:noFill/>
        </p:spPr>
        <p:txBody>
          <a:bodyPr wrap="square">
            <a:spAutoFit/>
          </a:bodyPr>
          <a:lstStyle/>
          <a:p>
            <a:pPr>
              <a:lnSpc>
                <a:spcPct val="150000"/>
              </a:lnSpc>
            </a:pPr>
            <a:r>
              <a:rPr lang="zh-CN" altLang="en-US" b="0" i="0" dirty="0">
                <a:solidFill>
                  <a:srgbClr val="191B1F"/>
                </a:solidFill>
                <a:effectLst/>
                <a:cs typeface="Arial" panose="020B0604020202020204" pitchFamily="34" charset="0"/>
              </a:rPr>
              <a:t>注意力机制是深度学习的“灵魂”。        </a:t>
            </a:r>
            <a:endParaRPr lang="en-US" altLang="zh-CN" b="0" i="0" dirty="0">
              <a:solidFill>
                <a:srgbClr val="191B1F"/>
              </a:solidFill>
              <a:effectLst/>
              <a:cs typeface="Arial" panose="020B0604020202020204" pitchFamily="34" charset="0"/>
            </a:endParaRPr>
          </a:p>
          <a:p>
            <a:pPr>
              <a:lnSpc>
                <a:spcPct val="150000"/>
              </a:lnSpc>
            </a:pPr>
            <a:r>
              <a:rPr lang="zh-CN" altLang="en-US" b="0" i="0" dirty="0">
                <a:solidFill>
                  <a:srgbClr val="191B1F"/>
                </a:solidFill>
                <a:effectLst/>
                <a:cs typeface="Arial" panose="020B0604020202020204" pitchFamily="34" charset="0"/>
              </a:rPr>
              <a:t>注意力机制（</a:t>
            </a:r>
            <a:r>
              <a:rPr lang="en-US" altLang="zh-CN" b="0" i="0" dirty="0">
                <a:solidFill>
                  <a:srgbClr val="191B1F"/>
                </a:solidFill>
                <a:effectLst/>
                <a:cs typeface="Arial" panose="020B0604020202020204" pitchFamily="34" charset="0"/>
              </a:rPr>
              <a:t>Attention Mechanism</a:t>
            </a:r>
            <a:r>
              <a:rPr lang="zh-CN" altLang="en-US" b="0" i="0" dirty="0">
                <a:solidFill>
                  <a:srgbClr val="191B1F"/>
                </a:solidFill>
                <a:effectLst/>
                <a:cs typeface="Arial" panose="020B0604020202020204" pitchFamily="34" charset="0"/>
              </a:rPr>
              <a:t>）是</a:t>
            </a:r>
            <a:r>
              <a:rPr lang="en-US" altLang="zh-CN" b="0" i="0" dirty="0">
                <a:solidFill>
                  <a:srgbClr val="191B1F"/>
                </a:solidFill>
                <a:effectLst/>
                <a:cs typeface="Arial" panose="020B0604020202020204" pitchFamily="34" charset="0"/>
              </a:rPr>
              <a:t>Transformer</a:t>
            </a:r>
            <a:r>
              <a:rPr lang="zh-CN" altLang="en-US" b="0" i="0" dirty="0">
                <a:solidFill>
                  <a:srgbClr val="191B1F"/>
                </a:solidFill>
                <a:effectLst/>
                <a:cs typeface="Arial" panose="020B0604020202020204" pitchFamily="34" charset="0"/>
              </a:rPr>
              <a:t>、</a:t>
            </a:r>
            <a:r>
              <a:rPr lang="en-US" altLang="zh-CN" b="0" i="0" dirty="0">
                <a:solidFill>
                  <a:srgbClr val="191B1F"/>
                </a:solidFill>
                <a:effectLst/>
                <a:cs typeface="Arial" panose="020B0604020202020204" pitchFamily="34" charset="0"/>
              </a:rPr>
              <a:t>BERT</a:t>
            </a:r>
            <a:r>
              <a:rPr lang="zh-CN" altLang="en-US" b="0" i="0" dirty="0">
                <a:solidFill>
                  <a:srgbClr val="191B1F"/>
                </a:solidFill>
                <a:effectLst/>
                <a:cs typeface="Arial" panose="020B0604020202020204" pitchFamily="34" charset="0"/>
              </a:rPr>
              <a:t>、</a:t>
            </a:r>
            <a:r>
              <a:rPr lang="en-US" altLang="zh-CN" b="0" i="0" dirty="0">
                <a:solidFill>
                  <a:srgbClr val="191B1F"/>
                </a:solidFill>
                <a:effectLst/>
                <a:cs typeface="Arial" panose="020B0604020202020204" pitchFamily="34" charset="0"/>
              </a:rPr>
              <a:t>GPT</a:t>
            </a:r>
            <a:r>
              <a:rPr lang="zh-CN" altLang="en-US" b="0" i="0" dirty="0">
                <a:solidFill>
                  <a:srgbClr val="191B1F"/>
                </a:solidFill>
                <a:effectLst/>
                <a:cs typeface="Arial" panose="020B0604020202020204" pitchFamily="34" charset="0"/>
              </a:rPr>
              <a:t>等划时代模型的核心组件，它解决了传统神经网络的两大痛点：</a:t>
            </a:r>
            <a:endParaRPr lang="en-US" altLang="zh-CN" b="0" i="0" dirty="0">
              <a:solidFill>
                <a:srgbClr val="191B1F"/>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b="0" i="0" dirty="0">
                <a:solidFill>
                  <a:srgbClr val="191B1F"/>
                </a:solidFill>
                <a:effectLst/>
                <a:cs typeface="Arial" panose="020B0604020202020204" pitchFamily="34" charset="0"/>
              </a:rPr>
              <a:t>长距离依赖问题：</a:t>
            </a:r>
            <a:r>
              <a:rPr lang="en-US" altLang="zh-CN" b="0" i="0" dirty="0">
                <a:solidFill>
                  <a:srgbClr val="191B1F"/>
                </a:solidFill>
                <a:effectLst/>
                <a:cs typeface="Arial" panose="020B0604020202020204" pitchFamily="34" charset="0"/>
              </a:rPr>
              <a:t>RNN</a:t>
            </a:r>
            <a:r>
              <a:rPr lang="zh-CN" altLang="en-US" b="0" i="0" dirty="0">
                <a:solidFill>
                  <a:srgbClr val="191B1F"/>
                </a:solidFill>
                <a:effectLst/>
                <a:cs typeface="Arial" panose="020B0604020202020204" pitchFamily="34" charset="0"/>
              </a:rPr>
              <a:t>难以捕捉序列远端关系，注意力通过全局交互打破限制。</a:t>
            </a:r>
            <a:endParaRPr lang="en-US" altLang="zh-CN" b="0" i="0" dirty="0">
              <a:solidFill>
                <a:srgbClr val="191B1F"/>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b="0" i="0" dirty="0">
                <a:solidFill>
                  <a:srgbClr val="191B1F"/>
                </a:solidFill>
                <a:effectLst/>
                <a:cs typeface="Arial" panose="020B0604020202020204" pitchFamily="34" charset="0"/>
              </a:rPr>
              <a:t>信息瓶颈问题：</a:t>
            </a:r>
            <a:r>
              <a:rPr lang="en-US" altLang="zh-CN" b="0" i="0" dirty="0">
                <a:solidFill>
                  <a:srgbClr val="191B1F"/>
                </a:solidFill>
                <a:effectLst/>
                <a:cs typeface="Arial" panose="020B0604020202020204" pitchFamily="34" charset="0"/>
              </a:rPr>
              <a:t>CNN</a:t>
            </a:r>
            <a:r>
              <a:rPr lang="zh-CN" altLang="en-US" b="0" i="0" dirty="0">
                <a:solidFill>
                  <a:srgbClr val="191B1F"/>
                </a:solidFill>
                <a:effectLst/>
                <a:cs typeface="Arial" panose="020B0604020202020204" pitchFamily="34" charset="0"/>
              </a:rPr>
              <a:t>的固定感受野无法动态聚焦关键区域，注意力赋予模型“选择性关注”能力。        </a:t>
            </a:r>
            <a:endParaRPr lang="en-US" altLang="zh-CN" b="0" i="0" dirty="0">
              <a:solidFill>
                <a:srgbClr val="191B1F"/>
              </a:solidFill>
              <a:effectLst/>
              <a:cs typeface="Arial" panose="020B0604020202020204" pitchFamily="34" charset="0"/>
            </a:endParaRPr>
          </a:p>
          <a:p>
            <a:pPr>
              <a:lnSpc>
                <a:spcPct val="150000"/>
              </a:lnSpc>
            </a:pPr>
            <a:r>
              <a:rPr lang="zh-CN" altLang="en-US" b="0" i="0" dirty="0">
                <a:solidFill>
                  <a:srgbClr val="191B1F"/>
                </a:solidFill>
                <a:effectLst/>
                <a:cs typeface="Arial" panose="020B0604020202020204" pitchFamily="34" charset="0"/>
              </a:rPr>
              <a:t>应用场景：机器翻译、文本摘要、图像分类、语音识别等。</a:t>
            </a:r>
            <a:endParaRPr lang="zh-CN" altLang="en-US" b="0" i="0" dirty="0">
              <a:solidFill>
                <a:srgbClr val="191B1F"/>
              </a:solidFill>
              <a:effectLst/>
              <a:cs typeface="Arial" panose="020B0604020202020204" pitchFamily="34" charset="0"/>
            </a:endParaRPr>
          </a:p>
        </p:txBody>
      </p:sp>
      <p:sp>
        <p:nvSpPr>
          <p:cNvPr id="2" name="文本框 1"/>
          <p:cNvSpPr txBox="1"/>
          <p:nvPr/>
        </p:nvSpPr>
        <p:spPr>
          <a:xfrm>
            <a:off x="668338" y="1511202"/>
            <a:ext cx="6096810" cy="461665"/>
          </a:xfrm>
          <a:prstGeom prst="rect">
            <a:avLst/>
          </a:prstGeom>
          <a:noFill/>
        </p:spPr>
        <p:txBody>
          <a:bodyPr wrap="square">
            <a:spAutoFit/>
          </a:bodyPr>
          <a:lstStyle/>
          <a:p>
            <a:pPr algn="l"/>
            <a:r>
              <a:rPr lang="zh-CN" altLang="en-US" b="1" i="0" dirty="0">
                <a:solidFill>
                  <a:srgbClr val="121212"/>
                </a:solidFill>
                <a:effectLst/>
                <a:cs typeface="Arial" panose="020B0604020202020204" pitchFamily="34" charset="0"/>
              </a:rPr>
              <a:t>注意力机制</a:t>
            </a:r>
            <a:r>
              <a:rPr lang="en-US" altLang="zh-CN" b="1" i="0" dirty="0">
                <a:solidFill>
                  <a:srgbClr val="121212"/>
                </a:solidFill>
                <a:effectLst/>
                <a:cs typeface="Arial" panose="020B0604020202020204" pitchFamily="34" charset="0"/>
              </a:rPr>
              <a:t>(Attention)</a:t>
            </a:r>
            <a:endParaRPr lang="zh-CN" altLang="en-US" b="1" i="0" dirty="0">
              <a:solidFill>
                <a:srgbClr val="000000"/>
              </a:solidFill>
              <a:effectLst/>
              <a:cs typeface="Arial" panose="020B0604020202020204" pitchFamily="34" charset="0"/>
            </a:endParaRPr>
          </a:p>
        </p:txBody>
      </p:sp>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p:cNvSpPr txBox="1"/>
              <p:nvPr/>
            </p:nvSpPr>
            <p:spPr>
              <a:xfrm>
                <a:off x="668338" y="2000753"/>
                <a:ext cx="10882531" cy="3157855"/>
              </a:xfrm>
              <a:prstGeom prst="rect">
                <a:avLst/>
              </a:prstGeom>
              <a:noFill/>
            </p:spPr>
            <p:txBody>
              <a:bodyPr wrap="square">
                <a:spAutoFit/>
              </a:bodyPr>
              <a:lstStyle/>
              <a:p>
                <a:r>
                  <a:rPr lang="zh-CN" altLang="en-US" b="0" i="0" dirty="0">
                    <a:solidFill>
                      <a:srgbClr val="191B1F"/>
                    </a:solidFill>
                    <a:effectLst/>
                    <a:cs typeface="Arial" panose="020B0604020202020204" pitchFamily="34" charset="0"/>
                  </a:rPr>
                  <a:t>注意力机制的本质是加权求和，其核心公式为：</a:t>
                </a:r>
                <a:endParaRPr lang="zh-CN" altLang="en-US" b="0" i="0" dirty="0">
                  <a:solidFill>
                    <a:srgbClr val="191B1F"/>
                  </a:solidFill>
                  <a:effectLst/>
                  <a:cs typeface="Arial" panose="020B0604020202020204" pitchFamily="34" charset="0"/>
                </a:endParaRPr>
              </a:p>
              <a:p>
                <a:endParaRPr lang="zh-CN" altLang="en-US" b="0" i="0" dirty="0">
                  <a:solidFill>
                    <a:srgbClr val="191B1F"/>
                  </a:solidFill>
                  <a:effectLst/>
                  <a:cs typeface="Arial" panose="020B0604020202020204" pitchFamily="34" charset="0"/>
                </a:endParaRPr>
              </a:p>
              <a:p>
                <a:r>
                  <a:rPr lang="zh-CN" altLang="en-US" b="0" i="0" dirty="0">
                    <a:solidFill>
                      <a:srgbClr val="191B1F"/>
                    </a:solidFill>
                    <a:effectLst/>
                    <a:cs typeface="Arial" panose="020B0604020202020204" pitchFamily="34" charset="0"/>
                  </a:rPr>
                  <a:t>                                        </a:t>
                </a:r>
                <a:endParaRPr lang="zh-CN" altLang="en-US" b="0" i="0" dirty="0">
                  <a:solidFill>
                    <a:srgbClr val="191B1F"/>
                  </a:solidFill>
                  <a:effectLst/>
                  <a:cs typeface="Arial" panose="020B0604020202020204" pitchFamily="34" charset="0"/>
                </a:endParaRPr>
              </a:p>
              <a:p>
                <a:endParaRPr lang="en-US" altLang="zh-CN" dirty="0">
                  <a:solidFill>
                    <a:srgbClr val="191B1F"/>
                  </a:solidFill>
                  <a:cs typeface="Arial" panose="020B0604020202020204" pitchFamily="34" charset="0"/>
                </a:endParaRPr>
              </a:p>
              <a:p>
                <a:r>
                  <a:rPr lang="zh-CN" altLang="en-US" b="0" i="0" dirty="0">
                    <a:solidFill>
                      <a:srgbClr val="191B1F"/>
                    </a:solidFill>
                    <a:effectLst/>
                    <a:cs typeface="Arial" panose="020B0604020202020204" pitchFamily="34" charset="0"/>
                  </a:rPr>
                  <a:t>其中，</a:t>
                </a:r>
                <a:r>
                  <a:rPr lang="en-US" altLang="zh-CN" b="0" i="0" dirty="0">
                    <a:solidFill>
                      <a:srgbClr val="191B1F"/>
                    </a:solidFill>
                    <a:effectLst/>
                    <a:cs typeface="Arial" panose="020B0604020202020204" pitchFamily="34" charset="0"/>
                  </a:rPr>
                  <a:t>Q</a:t>
                </a:r>
                <a:r>
                  <a:rPr lang="zh-CN" altLang="en-US" b="0" i="0" dirty="0">
                    <a:solidFill>
                      <a:srgbClr val="191B1F"/>
                    </a:solidFill>
                    <a:effectLst/>
                    <a:cs typeface="Arial" panose="020B0604020202020204" pitchFamily="34" charset="0"/>
                  </a:rPr>
                  <a:t>（</a:t>
                </a:r>
                <a:r>
                  <a:rPr lang="en-US" altLang="zh-CN" dirty="0">
                    <a:solidFill>
                      <a:srgbClr val="191B1F"/>
                    </a:solidFill>
                    <a:cs typeface="Arial" panose="020B0604020202020204" pitchFamily="34" charset="0"/>
                  </a:rPr>
                  <a:t>Query, </a:t>
                </a:r>
                <a:r>
                  <a:rPr lang="zh-CN" altLang="en-US" dirty="0">
                    <a:solidFill>
                      <a:srgbClr val="191B1F"/>
                    </a:solidFill>
                    <a:cs typeface="Arial" panose="020B0604020202020204" pitchFamily="34" charset="0"/>
                  </a:rPr>
                  <a:t>查询向量）：当前需要关注的“问题”。</a:t>
                </a:r>
                <a:endParaRPr lang="zh-CN" altLang="en-US" dirty="0">
                  <a:solidFill>
                    <a:srgbClr val="191B1F"/>
                  </a:solidFill>
                  <a:cs typeface="Arial" panose="020B0604020202020204" pitchFamily="34" charset="0"/>
                </a:endParaRPr>
              </a:p>
              <a:p>
                <a:r>
                  <a:rPr lang="en-US" altLang="zh-CN" dirty="0">
                    <a:solidFill>
                      <a:srgbClr val="191B1F"/>
                    </a:solidFill>
                    <a:cs typeface="Arial" panose="020B0604020202020204" pitchFamily="34" charset="0"/>
                  </a:rPr>
                  <a:t>           K</a:t>
                </a:r>
                <a:r>
                  <a:rPr lang="zh-CN" altLang="en-US" dirty="0">
                    <a:solidFill>
                      <a:srgbClr val="191B1F"/>
                    </a:solidFill>
                    <a:cs typeface="Arial" panose="020B0604020202020204" pitchFamily="34" charset="0"/>
                  </a:rPr>
                  <a:t>（</a:t>
                </a:r>
                <a:r>
                  <a:rPr lang="en-US" altLang="zh-CN" dirty="0">
                    <a:solidFill>
                      <a:srgbClr val="191B1F"/>
                    </a:solidFill>
                    <a:cs typeface="Arial" panose="020B0604020202020204" pitchFamily="34" charset="0"/>
                  </a:rPr>
                  <a:t>Key, </a:t>
                </a:r>
                <a:r>
                  <a:rPr lang="zh-CN" altLang="en-US" dirty="0">
                    <a:solidFill>
                      <a:srgbClr val="191B1F"/>
                    </a:solidFill>
                    <a:cs typeface="Arial" panose="020B0604020202020204" pitchFamily="34" charset="0"/>
                  </a:rPr>
                  <a:t>键向量）：输入序列的“标识”，用于匹配</a:t>
                </a:r>
                <a:r>
                  <a:rPr lang="en-US" altLang="zh-CN" dirty="0">
                    <a:solidFill>
                      <a:srgbClr val="191B1F"/>
                    </a:solidFill>
                    <a:cs typeface="Arial" panose="020B0604020202020204" pitchFamily="34" charset="0"/>
                  </a:rPr>
                  <a:t>Query</a:t>
                </a:r>
                <a:r>
                  <a:rPr lang="zh-CN" altLang="en-US" dirty="0">
                    <a:solidFill>
                      <a:srgbClr val="191B1F"/>
                    </a:solidFill>
                    <a:cs typeface="Arial" panose="020B0604020202020204" pitchFamily="34" charset="0"/>
                  </a:rPr>
                  <a:t>。</a:t>
                </a:r>
                <a:endParaRPr lang="zh-CN" altLang="en-US" dirty="0">
                  <a:solidFill>
                    <a:srgbClr val="191B1F"/>
                  </a:solidFill>
                  <a:cs typeface="Arial" panose="020B0604020202020204" pitchFamily="34" charset="0"/>
                </a:endParaRPr>
              </a:p>
              <a:p>
                <a:r>
                  <a:rPr lang="en-US" altLang="zh-CN" dirty="0">
                    <a:solidFill>
                      <a:srgbClr val="191B1F"/>
                    </a:solidFill>
                    <a:cs typeface="Arial" panose="020B0604020202020204" pitchFamily="34" charset="0"/>
                  </a:rPr>
                  <a:t>           V</a:t>
                </a:r>
                <a:r>
                  <a:rPr lang="zh-CN" altLang="en-US" dirty="0">
                    <a:solidFill>
                      <a:srgbClr val="191B1F"/>
                    </a:solidFill>
                    <a:cs typeface="Arial" panose="020B0604020202020204" pitchFamily="34" charset="0"/>
                  </a:rPr>
                  <a:t>（</a:t>
                </a:r>
                <a:r>
                  <a:rPr lang="en-US" altLang="zh-CN" dirty="0">
                    <a:solidFill>
                      <a:srgbClr val="191B1F"/>
                    </a:solidFill>
                    <a:cs typeface="Arial" panose="020B0604020202020204" pitchFamily="34" charset="0"/>
                  </a:rPr>
                  <a:t>Value, </a:t>
                </a:r>
                <a:r>
                  <a:rPr lang="zh-CN" altLang="en-US" dirty="0">
                    <a:solidFill>
                      <a:srgbClr val="191B1F"/>
                    </a:solidFill>
                    <a:cs typeface="Arial" panose="020B0604020202020204" pitchFamily="34" charset="0"/>
                  </a:rPr>
                  <a:t>值向量）：输入序列的“实际内容”。</a:t>
                </a:r>
                <a:endParaRPr lang="zh-CN" altLang="en-US" dirty="0">
                  <a:solidFill>
                    <a:srgbClr val="191B1F"/>
                  </a:solidFill>
                  <a:cs typeface="Arial" panose="020B0604020202020204" pitchFamily="34" charset="0"/>
                </a:endParaRPr>
              </a:p>
              <a:p>
                <a14:m>
                  <m:oMath xmlns:m="http://schemas.openxmlformats.org/officeDocument/2006/math">
                    <m:r>
                      <a:rPr lang="en-US" altLang="zh-CN">
                        <a:solidFill>
                          <a:srgbClr val="191B1F"/>
                        </a:solidFill>
                        <a:latin typeface="Cambria Math" panose="02040503050406030204" pitchFamily="18" charset="0"/>
                        <a:ea typeface="MS Mincho" charset="0"/>
                        <a:cs typeface="Cambria Math" panose="02040503050406030204" pitchFamily="18" charset="0"/>
                      </a:rPr>
                      <m:t>             </m:t>
                    </m:r>
                    <m:rad>
                      <m:radPr>
                        <m:degHide m:val="on"/>
                        <m:ctrlPr>
                          <a:rPr lang="zh-CN" altLang="en-US" i="1">
                            <a:solidFill>
                              <a:srgbClr val="191B1F"/>
                            </a:solidFill>
                            <a:latin typeface="Cambria Math" panose="02040503050406030204" pitchFamily="18" charset="0"/>
                            <a:cs typeface="Cambria Math" panose="02040503050406030204" pitchFamily="18" charset="0"/>
                          </a:rPr>
                        </m:ctrlPr>
                      </m:radPr>
                      <m:deg/>
                      <m:e>
                        <m:sSub>
                          <m:sSubPr>
                            <m:ctrlPr>
                              <a:rPr lang="en-US" altLang="zh-CN" i="1">
                                <a:solidFill>
                                  <a:srgbClr val="191B1F"/>
                                </a:solidFill>
                                <a:latin typeface="Cambria Math" panose="02040503050406030204" pitchFamily="18" charset="0"/>
                                <a:cs typeface="Cambria Math" panose="02040503050406030204" pitchFamily="18" charset="0"/>
                              </a:rPr>
                            </m:ctrlPr>
                          </m:sSubPr>
                          <m:e>
                            <m:r>
                              <a:rPr lang="en-US" altLang="zh-CN">
                                <a:solidFill>
                                  <a:srgbClr val="191B1F"/>
                                </a:solidFill>
                                <a:latin typeface="Cambria Math" panose="02040503050406030204" pitchFamily="18" charset="0"/>
                                <a:cs typeface="Cambria Math" panose="02040503050406030204" pitchFamily="18" charset="0"/>
                              </a:rPr>
                              <m:t>𝑑</m:t>
                            </m:r>
                          </m:e>
                          <m:sub>
                            <m:r>
                              <a:rPr lang="en-US" altLang="zh-CN">
                                <a:solidFill>
                                  <a:srgbClr val="191B1F"/>
                                </a:solidFill>
                                <a:latin typeface="Cambria Math" panose="02040503050406030204" pitchFamily="18" charset="0"/>
                                <a:cs typeface="Cambria Math" panose="02040503050406030204" pitchFamily="18" charset="0"/>
                              </a:rPr>
                              <m:t>𝑘</m:t>
                            </m:r>
                          </m:sub>
                        </m:sSub>
                      </m:e>
                    </m:rad>
                  </m:oMath>
                </a14:m>
                <a:r>
                  <a:rPr lang="zh-CN" altLang="en-US" dirty="0">
                    <a:solidFill>
                      <a:srgbClr val="191B1F"/>
                    </a:solidFill>
                    <a:cs typeface="Arial" panose="020B0604020202020204" pitchFamily="34" charset="0"/>
                  </a:rPr>
                  <a:t>：缩放因子，防止点积过大导致</a:t>
                </a:r>
                <a:r>
                  <a:rPr lang="zh-CN" altLang="en-US" b="0" i="0" dirty="0">
                    <a:solidFill>
                      <a:srgbClr val="191B1F"/>
                    </a:solidFill>
                    <a:effectLst/>
                    <a:cs typeface="Arial" panose="020B0604020202020204" pitchFamily="34" charset="0"/>
                  </a:rPr>
                  <a:t>梯度消失。</a:t>
                </a:r>
                <a:endParaRPr lang="zh-CN" altLang="en-US" b="0" i="0" dirty="0">
                  <a:solidFill>
                    <a:srgbClr val="191B1F"/>
                  </a:solidFill>
                  <a:effectLst/>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68338" y="2000753"/>
                <a:ext cx="10882531" cy="3157855"/>
              </a:xfrm>
              <a:prstGeom prst="rect">
                <a:avLst/>
              </a:prstGeom>
              <a:blipFill rotWithShape="1">
                <a:blip r:embed="rId1"/>
                <a:stretch>
                  <a:fillRect l="-3" t="-16" r="2" b="16"/>
                </a:stretch>
              </a:blipFill>
            </p:spPr>
            <p:txBody>
              <a:bodyPr/>
              <a:lstStyle/>
              <a:p>
                <a:r>
                  <a:rPr lang="zh-CN" altLang="en-US">
                    <a:noFill/>
                  </a:rPr>
                  <a:t> </a:t>
                </a:r>
              </a:p>
            </p:txBody>
          </p:sp>
        </mc:Fallback>
      </mc:AlternateContent>
      <p:sp>
        <p:nvSpPr>
          <p:cNvPr id="2" name="文本框 1"/>
          <p:cNvSpPr txBox="1"/>
          <p:nvPr/>
        </p:nvSpPr>
        <p:spPr>
          <a:xfrm>
            <a:off x="668338" y="1432091"/>
            <a:ext cx="6096810" cy="829945"/>
          </a:xfrm>
          <a:prstGeom prst="rect">
            <a:avLst/>
          </a:prstGeom>
          <a:noFill/>
        </p:spPr>
        <p:txBody>
          <a:bodyPr wrap="square">
            <a:spAutoFit/>
          </a:bodyPr>
          <a:lstStyle/>
          <a:p>
            <a:pPr algn="l"/>
            <a:r>
              <a:rPr lang="zh-CN" altLang="en-US" b="1" i="0" dirty="0">
                <a:solidFill>
                  <a:srgbClr val="000000"/>
                </a:solidFill>
                <a:effectLst/>
                <a:cs typeface="Arial" panose="020B0604020202020204" pitchFamily="34" charset="0"/>
              </a:rPr>
              <a:t>注意力</a:t>
            </a:r>
            <a:r>
              <a:rPr lang="zh-CN" altLang="en-US" b="1" dirty="0">
                <a:solidFill>
                  <a:srgbClr val="121212"/>
                </a:solidFill>
                <a:effectLst/>
                <a:cs typeface="Arial" panose="020B0604020202020204" pitchFamily="34" charset="0"/>
                <a:sym typeface="+mn-ea"/>
              </a:rPr>
              <a:t>机制</a:t>
            </a:r>
            <a:r>
              <a:rPr lang="en-US" altLang="zh-CN" b="1" dirty="0">
                <a:solidFill>
                  <a:srgbClr val="121212"/>
                </a:solidFill>
                <a:effectLst/>
                <a:cs typeface="Arial" panose="020B0604020202020204" pitchFamily="34" charset="0"/>
                <a:sym typeface="+mn-ea"/>
              </a:rPr>
              <a:t>(Attention)</a:t>
            </a:r>
            <a:endParaRPr lang="zh-CN" altLang="en-US" b="1" i="0" dirty="0">
              <a:solidFill>
                <a:srgbClr val="000000"/>
              </a:solidFill>
              <a:effectLst/>
              <a:cs typeface="Arial" panose="020B0604020202020204" pitchFamily="34" charset="0"/>
            </a:endParaRPr>
          </a:p>
          <a:p>
            <a:pPr algn="l"/>
            <a:endParaRPr lang="zh-CN" altLang="en-US" b="1" i="0" dirty="0">
              <a:solidFill>
                <a:srgbClr val="000000"/>
              </a:solidFill>
              <a:effectLst/>
              <a:cs typeface="Arial" panose="020B0604020202020204" pitchFamily="34" charset="0"/>
            </a:endParaRPr>
          </a:p>
        </p:txBody>
      </p:sp>
      <mc:AlternateContent xmlns:mc="http://schemas.openxmlformats.org/markup-compatibility/2006">
        <mc:Choice xmlns:a14="http://schemas.microsoft.com/office/drawing/2010/main" Requires="a14">
          <p:sp>
            <p:nvSpPr>
              <p:cNvPr id="24" name="文本框 23"/>
              <p:cNvSpPr txBox="1"/>
              <p:nvPr/>
            </p:nvSpPr>
            <p:spPr>
              <a:xfrm>
                <a:off x="3175257" y="2432693"/>
                <a:ext cx="6096810" cy="1072409"/>
              </a:xfrm>
              <a:prstGeom prst="rect">
                <a:avLst/>
              </a:prstGeom>
              <a:noFill/>
            </p:spPr>
            <p:txBody>
              <a:bodyPr wrap="square">
                <a:spAutoFit/>
              </a:bodyPr>
              <a:p>
                <a14:m>
                  <m:oMathPara xmlns:m="http://schemas.openxmlformats.org/officeDocument/2006/math">
                    <m:oMathParaPr>
                      <m:jc m:val="centerGroup"/>
                    </m:oMathParaPr>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Cambria Math" panose="02040503050406030204" pitchFamily="18" charset="0"/>
                        </a:rPr>
                        <m:t>Attention</m:t>
                      </m:r>
                      <m:r>
                        <a:rPr lang="en-US" altLang="zh-CN" sz="2400" i="1">
                          <a:effectLst/>
                          <a:latin typeface="Cambria Math" panose="02040503050406030204" pitchFamily="18" charset="0"/>
                          <a:ea typeface="MS Mincho" charset="0"/>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𝑄</m:t>
                      </m:r>
                      <m:r>
                        <a:rPr lang="en-US" altLang="zh-CN" sz="2400" i="1">
                          <a:effectLst/>
                          <a:latin typeface="Cambria Math" panose="02040503050406030204" pitchFamily="18" charset="0"/>
                          <a:ea typeface="MS Mincho" charset="0"/>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𝐾</m:t>
                      </m:r>
                      <m:r>
                        <a:rPr lang="en-US" altLang="zh-CN" sz="2400" i="1">
                          <a:effectLst/>
                          <a:latin typeface="Cambria Math" panose="02040503050406030204" pitchFamily="18" charset="0"/>
                          <a:ea typeface="MS Mincho" charset="0"/>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𝑉</m:t>
                      </m:r>
                      <m:r>
                        <a:rPr lang="en-US" altLang="zh-CN" sz="2400" i="1">
                          <a:effectLst/>
                          <a:latin typeface="Cambria Math" panose="02040503050406030204" pitchFamily="18" charset="0"/>
                          <a:ea typeface="MS Mincho" charset="0"/>
                          <a:cs typeface="Cambria Math" panose="02040503050406030204" pitchFamily="18" charset="0"/>
                        </a:rPr>
                        <m:t>)=</m:t>
                      </m:r>
                      <m:nary>
                        <m:naryPr>
                          <m:chr m:val="∑"/>
                          <m:subHide m:val="on"/>
                          <m:supHide m:val="on"/>
                          <m:ctrlPr>
                            <a:rPr lang="en-US" altLang="zh-CN" sz="2400" i="1" smtClean="0">
                              <a:effectLst/>
                              <a:latin typeface="Cambria Math" panose="02040503050406030204" pitchFamily="18" charset="0"/>
                              <a:ea typeface="宋体" panose="02010600030101010101" pitchFamily="2" charset="-122"/>
                              <a:cs typeface="Cambria Math" panose="02040503050406030204" pitchFamily="18" charset="0"/>
                            </a:rPr>
                          </m:ctrlPr>
                        </m:naryPr>
                        <m:sub/>
                        <m:sup/>
                        <m:e>
                          <m:r>
                            <m:rPr>
                              <m:sty m:val="p"/>
                            </m:rPr>
                            <a:rPr lang="en-US" altLang="zh-CN">
                              <a:latin typeface="Cambria Math" panose="02040503050406030204" pitchFamily="18" charset="0"/>
                              <a:ea typeface="宋体" panose="02010600030101010101" pitchFamily="2" charset="-122"/>
                              <a:cs typeface="Cambria Math" panose="02040503050406030204" pitchFamily="18" charset="0"/>
                            </a:rPr>
                            <m:t>softmax</m:t>
                          </m:r>
                          <m:d>
                            <m:dPr>
                              <m:ctrlPr>
                                <a:rPr lang="zh-CN" altLang="zh-CN" i="1">
                                  <a:latin typeface="Cambria Math" panose="02040503050406030204" pitchFamily="18" charset="0"/>
                                  <a:ea typeface="Cambria Math" panose="02040503050406030204" pitchFamily="18" charset="0"/>
                                  <a:cs typeface="Cambria Math" panose="02040503050406030204" pitchFamily="18" charset="0"/>
                                </a:rPr>
                              </m:ctrlPr>
                            </m:dPr>
                            <m:e>
                              <m:f>
                                <m:fPr>
                                  <m:ctrlPr>
                                    <a:rPr lang="zh-CN" altLang="zh-CN" i="1">
                                      <a:latin typeface="Cambria Math" panose="02040503050406030204" pitchFamily="18" charset="0"/>
                                      <a:ea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Cambria Math" panose="02040503050406030204" pitchFamily="18" charset="0"/>
                                    </a:rPr>
                                    <m:t>𝑄</m:t>
                                  </m:r>
                                  <m:sSup>
                                    <m:sSupPr>
                                      <m:ctrlPr>
                                        <a:rPr lang="zh-CN" altLang="zh-CN" i="1">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Cambria Math" panose="02040503050406030204" pitchFamily="18" charset="0"/>
                                        </a:rPr>
                                        <m:t>𝐾</m:t>
                                      </m:r>
                                    </m:e>
                                    <m:sup>
                                      <m:r>
                                        <a:rPr lang="en-US" altLang="zh-CN" i="1">
                                          <a:latin typeface="Cambria Math" panose="02040503050406030204" pitchFamily="18" charset="0"/>
                                          <a:ea typeface="宋体" panose="02010600030101010101" pitchFamily="2" charset="-122"/>
                                          <a:cs typeface="Cambria Math" panose="02040503050406030204" pitchFamily="18" charset="0"/>
                                        </a:rPr>
                                        <m:t>𝑇</m:t>
                                      </m:r>
                                    </m:sup>
                                  </m:sSup>
                                </m:num>
                                <m:den>
                                  <m:rad>
                                    <m:radPr>
                                      <m:degHide m:val="on"/>
                                      <m:ctrlPr>
                                        <a:rPr lang="zh-CN" altLang="zh-CN" i="1">
                                          <a:latin typeface="Cambria Math" panose="02040503050406030204" pitchFamily="18" charset="0"/>
                                          <a:ea typeface="Cambria Math" panose="02040503050406030204" pitchFamily="18" charset="0"/>
                                          <a:cs typeface="Cambria Math" panose="02040503050406030204" pitchFamily="18" charset="0"/>
                                        </a:rPr>
                                      </m:ctrlPr>
                                    </m:radPr>
                                    <m:deg/>
                                    <m:e>
                                      <m:sSub>
                                        <m:sSubPr>
                                          <m:ctrlPr>
                                            <a:rPr lang="zh-CN"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𝑑</m:t>
                                          </m:r>
                                        </m:e>
                                        <m:sub>
                                          <m:r>
                                            <a:rPr lang="en-US" altLang="zh-CN" i="1">
                                              <a:latin typeface="Cambria Math" panose="02040503050406030204" pitchFamily="18" charset="0"/>
                                              <a:ea typeface="宋体" panose="02010600030101010101" pitchFamily="2" charset="-122"/>
                                              <a:cs typeface="Cambria Math" panose="02040503050406030204" pitchFamily="18" charset="0"/>
                                            </a:rPr>
                                            <m:t>𝑘</m:t>
                                          </m:r>
                                        </m:sub>
                                      </m:sSub>
                                    </m:e>
                                  </m:rad>
                                </m:den>
                              </m:f>
                            </m:e>
                          </m:d>
                          <m:r>
                            <a:rPr lang="en-US" altLang="zh-CN" i="1">
                              <a:latin typeface="Cambria Math" panose="02040503050406030204" pitchFamily="18" charset="0"/>
                              <a:ea typeface="宋体" panose="02010600030101010101" pitchFamily="2" charset="-122"/>
                              <a:cs typeface="Cambria Math" panose="02040503050406030204" pitchFamily="18" charset="0"/>
                            </a:rPr>
                            <m:t>𝑉</m:t>
                          </m:r>
                        </m:e>
                      </m:nary>
                    </m:oMath>
                  </m:oMathPara>
                </a14:m>
                <a:endParaRPr lang="zh-CN" altLang="zh-CN" sz="2400" dirty="0">
                  <a:effectLst/>
                  <a:ea typeface="宋体" panose="02010600030101010101" pitchFamily="2" charset="-122"/>
                  <a:cs typeface="Arial" panose="020B0604020202020204" pitchFamily="34"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3175257" y="2432693"/>
                <a:ext cx="6096810" cy="1072409"/>
              </a:xfrm>
              <a:prstGeom prst="rect">
                <a:avLst/>
              </a:prstGeom>
              <a:blipFill rotWithShape="1">
                <a:blip r:embed="rId2"/>
                <a:stretch>
                  <a:fillRect l="-4" t="-1" r="7" b="50"/>
                </a:stretch>
              </a:blipFill>
            </p:spPr>
            <p:txBody>
              <a:bodyPr/>
              <a:lstStyle/>
              <a:p>
                <a:r>
                  <a:rPr lang="zh-CN" altLang="en-US">
                    <a:noFill/>
                  </a:rPr>
                  <a:t> </a:t>
                </a:r>
              </a:p>
            </p:txBody>
          </p:sp>
        </mc:Fallback>
      </mc:AlternateContent>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endParaRPr>
          </a:p>
        </p:txBody>
      </p:sp>
      <p:sp>
        <p:nvSpPr>
          <p:cNvPr id="7" name="文本框 6"/>
          <p:cNvSpPr txBox="1"/>
          <p:nvPr/>
        </p:nvSpPr>
        <p:spPr>
          <a:xfrm>
            <a:off x="759838" y="1372106"/>
            <a:ext cx="3780631" cy="461665"/>
          </a:xfrm>
          <a:prstGeom prst="rect">
            <a:avLst/>
          </a:prstGeom>
          <a:noFill/>
        </p:spPr>
        <p:txBody>
          <a:bodyPr wrap="square">
            <a:spAutoFit/>
          </a:bodyPr>
          <a:lstStyle/>
          <a:p>
            <a:r>
              <a:rPr lang="zh-CN" altLang="en-US" b="1" i="0" dirty="0">
                <a:solidFill>
                  <a:srgbClr val="191B1F"/>
                </a:solidFill>
                <a:effectLst/>
                <a:latin typeface="-apple-system"/>
              </a:rPr>
              <a:t>常用注意力类型对比</a:t>
            </a:r>
            <a:endParaRPr lang="zh-CN" altLang="en-US" b="1" i="0" dirty="0">
              <a:solidFill>
                <a:srgbClr val="191B1F"/>
              </a:solidFill>
              <a:effectLst/>
              <a:latin typeface="-apple-system"/>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1"/>
                </p:custDataLst>
              </p:nvPr>
            </p:nvGraphicFramePr>
            <p:xfrm>
              <a:off x="668655" y="2117090"/>
              <a:ext cx="10514330" cy="3272790"/>
            </p:xfrm>
            <a:graphic>
              <a:graphicData uri="http://schemas.openxmlformats.org/drawingml/2006/table">
                <a:tbl>
                  <a:tblPr firstRow="1" bandRow="1">
                    <a:tableStyleId>{5940675A-B579-460E-94D1-54222C63F5DA}</a:tableStyleId>
                  </a:tblPr>
                  <a:tblGrid>
                    <a:gridCol w="2069465"/>
                    <a:gridCol w="5229860"/>
                    <a:gridCol w="3215005"/>
                  </a:tblGrid>
                  <a:tr h="735330">
                    <a:tc>
                      <a:txBody>
                        <a:bodyPr/>
                        <a:lstStyle/>
                        <a:p>
                          <a:pPr algn="ctr"/>
                          <a:r>
                            <a:rPr lang="zh-CN" altLang="en-US" b="0" i="0" dirty="0">
                              <a:solidFill>
                                <a:srgbClr val="191B1F"/>
                              </a:solidFill>
                              <a:effectLst/>
                              <a:latin typeface="-apple-system"/>
                            </a:rPr>
                            <a:t>类型</a:t>
                          </a:r>
                          <a:endParaRPr lang="zh-CN" altLang="en-US" dirty="0"/>
                        </a:p>
                      </a:txBody>
                      <a:tcPr anchor="ctr"/>
                    </a:tc>
                    <a:tc>
                      <a:txBody>
                        <a:bodyPr/>
                        <a:lstStyle/>
                        <a:p>
                          <a:pPr algn="ctr"/>
                          <a:r>
                            <a:rPr lang="zh-CN" altLang="en-US" b="0" i="0" dirty="0">
                              <a:solidFill>
                                <a:srgbClr val="191B1F"/>
                              </a:solidFill>
                              <a:effectLst/>
                              <a:latin typeface="-apple-system"/>
                            </a:rPr>
                            <a:t>计算方式</a:t>
                          </a:r>
                          <a:endParaRPr lang="zh-CN" altLang="en-US" dirty="0"/>
                        </a:p>
                      </a:txBody>
                      <a:tcPr anchor="ctr"/>
                    </a:tc>
                    <a:tc>
                      <a:txBody>
                        <a:bodyPr/>
                        <a:lstStyle/>
                        <a:p>
                          <a:pPr algn="ctr"/>
                          <a:r>
                            <a:rPr lang="zh-CN" altLang="en-US" b="0" i="0" dirty="0">
                              <a:solidFill>
                                <a:srgbClr val="191B1F"/>
                              </a:solidFill>
                              <a:effectLst/>
                              <a:latin typeface="-apple-system"/>
                            </a:rPr>
                            <a:t>特点</a:t>
                          </a:r>
                          <a:endParaRPr lang="zh-CN" altLang="en-US" dirty="0"/>
                        </a:p>
                      </a:txBody>
                      <a:tcPr anchor="ctr"/>
                    </a:tc>
                  </a:tr>
                  <a:tr h="1268730">
                    <a:tc>
                      <a:txBody>
                        <a:bodyPr/>
                        <a:lstStyle/>
                        <a:p>
                          <a:pPr algn="ctr"/>
                          <a:r>
                            <a:rPr lang="zh-CN" altLang="en-US" b="0" i="0" dirty="0">
                              <a:solidFill>
                                <a:srgbClr val="191B1F"/>
                              </a:solidFill>
                              <a:effectLst/>
                              <a:latin typeface="-apple-system"/>
                            </a:rPr>
                            <a:t>加性注意力</a:t>
                          </a:r>
                          <a:endParaRPr lang="zh-CN" altLang="en-US" dirty="0"/>
                        </a:p>
                      </a:txBody>
                      <a:tcPr anchor="ctr"/>
                    </a:tc>
                    <a:tc>
                      <a:txBody>
                        <a:bodyPr/>
                        <a:lstStyle/>
                        <a:p>
                          <a:pPr indent="0" algn="l" fontAlgn="auto"/>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𝑠𝑜𝑓𝑡𝑚𝑎𝑥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sup>
                                    <m:r>
                                      <a:rPr lang="en-US" altLang="zh-CN" b="0" i="1" smtClean="0">
                                        <a:latin typeface="Cambria Math" panose="02040503050406030204" pitchFamily="18" charset="0"/>
                                      </a:rPr>
                                      <m:t>𝑇</m:t>
                                    </m:r>
                                  </m:sup>
                                </m:sSup>
                                <m:r>
                                  <a:rPr lang="en-US" altLang="zh-CN" i="1" smtClean="0">
                                    <a:latin typeface="Cambria Math" panose="02040503050406030204" pitchFamily="18" charset="0"/>
                                    <a:cs typeface="Cambria Math" panose="02040503050406030204" pitchFamily="18" charset="0"/>
                                  </a:rPr>
                                  <m:t>×</m:t>
                                </m:r>
                                <m:r>
                                  <m:rPr>
                                    <m:sty m:val="p"/>
                                  </m:rPr>
                                  <a:rPr lang="en-US" altLang="zh-CN" b="0" i="0" smtClean="0">
                                    <a:latin typeface="Cambria Math" panose="02040503050406030204" pitchFamily="18" charset="0"/>
                                  </a:rPr>
                                  <m:t>tan</m:t>
                                </m:r>
                                <m:r>
                                  <a:rPr lang="en-US" altLang="zh-CN" b="0" i="1" smtClean="0">
                                    <a:latin typeface="Cambria Math" panose="02040503050406030204" pitchFamily="18" charset="0"/>
                                  </a:rPr>
                                  <m:t>ℎ</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i="1" smtClean="0">
                                    <a:latin typeface="Cambria Math" panose="02040503050406030204" pitchFamily="18" charset="0"/>
                                    <a:cs typeface="Cambria Math" panose="02040503050406030204" pitchFamily="18" charset="0"/>
                                  </a:rPr>
                                  <m:t>×</m:t>
                                </m:r>
                                <m:r>
                                  <a:rPr lang="en-US" altLang="zh-CN"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𝑘</m:t>
                                    </m:r>
                                  </m:sub>
                                </m:sSub>
                                <m:r>
                                  <a:rPr lang="en-US" altLang="zh-CN" i="1" smtClean="0">
                                    <a:latin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i="1" smtClean="0">
                                    <a:latin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rPr>
                                  <m:t>𝑉</m:t>
                                </m:r>
                              </m:oMath>
                            </m:oMathPara>
                          </a14:m>
                          <a:endParaRPr lang="en-US" altLang="zh-CN" b="0" dirty="0"/>
                        </a:p>
                        <a:p>
                          <a:pPr indent="0" algn="l" fontAlgn="auto"/>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𝑘</m:t>
                                  </m:r>
                                </m:sub>
                              </m:sSub>
                            </m:oMath>
                          </a14:m>
                          <a:r>
                            <a:rPr lang="zh-CN" altLang="en-US" dirty="0"/>
                            <a:t>是可学习的权重矩阵，</a:t>
                          </a:r>
                          <a:r>
                            <a:rPr lang="en-US" altLang="zh-CN" sz="1800" b="0" i="0" kern="1200" dirty="0">
                              <a:solidFill>
                                <a:schemeClr val="tx1"/>
                              </a:solidFill>
                              <a:effectLst/>
                              <a:latin typeface="+mn-lt"/>
                              <a:ea typeface="+mn-ea"/>
                              <a:cs typeface="+mn-cs"/>
                            </a:rPr>
                            <a:t>v</a:t>
                          </a:r>
                          <a:r>
                            <a:rPr lang="zh-CN" altLang="en-US" sz="1800" b="0" i="0" kern="1200" dirty="0">
                              <a:solidFill>
                                <a:schemeClr val="tx1"/>
                              </a:solidFill>
                              <a:effectLst/>
                              <a:latin typeface="+mn-lt"/>
                              <a:ea typeface="+mn-ea"/>
                              <a:cs typeface="+mn-cs"/>
                            </a:rPr>
                            <a:t>是可学习的向量</a:t>
                          </a:r>
                          <a:endParaRPr lang="zh-CN" altLang="en-US" dirty="0"/>
                        </a:p>
                      </a:txBody>
                      <a:tcPr anchor="ctr"/>
                    </a:tc>
                    <a:tc>
                      <a:txBody>
                        <a:bodyPr/>
                        <a:lstStyle/>
                        <a:p>
                          <a:pPr algn="l"/>
                          <a:r>
                            <a:rPr lang="zh-CN" altLang="en-US" b="0" i="0" dirty="0">
                              <a:solidFill>
                                <a:srgbClr val="191B1F"/>
                              </a:solidFill>
                              <a:effectLst/>
                              <a:latin typeface="-apple-system"/>
                            </a:rPr>
                            <a:t>参数量大，适合小规模数据</a:t>
                          </a:r>
                          <a:endParaRPr lang="zh-CN" altLang="en-US" dirty="0"/>
                        </a:p>
                      </a:txBody>
                      <a:tcPr anchor="ctr"/>
                    </a:tc>
                  </a:tr>
                  <a:tr h="1268730">
                    <a:tc>
                      <a:txBody>
                        <a:bodyPr/>
                        <a:lstStyle/>
                        <a:p>
                          <a:pPr algn="ctr"/>
                          <a:r>
                            <a:rPr lang="zh-CN" altLang="en-US" b="0" i="0" dirty="0">
                              <a:solidFill>
                                <a:srgbClr val="191B1F"/>
                              </a:solidFill>
                              <a:effectLst/>
                              <a:latin typeface="-apple-system"/>
                            </a:rPr>
                            <a:t>（缩放）点积注意力</a:t>
                          </a:r>
                          <a:endParaRPr lang="zh-CN" altLang="en-US" dirty="0"/>
                        </a:p>
                      </a:txBody>
                      <a:tcPr anchor="ctr"/>
                    </a:tc>
                    <a:tc>
                      <a:txBody>
                        <a:bodyPr/>
                        <a:lstStyle/>
                        <a:p>
                          <a:pPr marR="0" lvl="0" indent="0" algn="l" defTabSz="914400" rtl="0" fontAlgn="auto">
                            <a:lnSpc>
                              <a:spcPct val="100000"/>
                            </a:lnSpc>
                            <a:spcBef>
                              <a:spcPts val="0"/>
                            </a:spcBef>
                            <a:spcAft>
                              <a:spcPts val="0"/>
                            </a:spcAft>
                            <a:buClrTx/>
                            <a:buSzTx/>
                            <a:buFontTx/>
                            <a:buNone/>
                            <a:defRPr/>
                          </a:pPr>
                          <a14:m>
                            <m:oMath xmlns:m="http://schemas.openxmlformats.org/officeDocument/2006/math">
                              <m:r>
                                <m:rPr>
                                  <m:sty m:val="p"/>
                                </m:rPr>
                                <a:rPr lang="en-US" altLang="zh-CN" i="1" smtClean="0">
                                  <a:latin typeface="Cambria Math" panose="02040503050406030204" pitchFamily="18" charset="0"/>
                                </a:rPr>
                                <m:t>s</m:t>
                              </m:r>
                              <m:r>
                                <a:rPr lang="en-US" altLang="zh-CN" b="0" i="1" smtClean="0">
                                  <a:latin typeface="Cambria Math" panose="02040503050406030204" pitchFamily="18" charset="0"/>
                                </a:rPr>
                                <m:t>𝑜𝑓𝑡𝑚𝑎𝑥</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sz="1800" i="1" smtClean="0">
                                                  <a:latin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e>
                                        <m:sup>
                                          <m:r>
                                            <a:rPr lang="en-US" altLang="zh-CN" b="0" i="1" smtClean="0">
                                              <a:latin typeface="Cambria Math" panose="02040503050406030204" pitchFamily="18" charset="0"/>
                                            </a:rPr>
                                            <m:t>𝑇</m:t>
                                          </m:r>
                                        </m:sup>
                                      </m:s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e>
                                      </m:rad>
                                    </m:den>
                                  </m:f>
                                </m:e>
                              </m:d>
                              <m:r>
                                <a:rPr lang="en-US" altLang="zh-CN" sz="1800" i="1" smtClean="0">
                                  <a:latin typeface="Cambria Math" panose="02040503050406030204" pitchFamily="18" charset="0"/>
                                  <a:cs typeface="Cambria Math" panose="02040503050406030204" pitchFamily="18" charset="0"/>
                                </a:rPr>
                                <m:t>×</m:t>
                              </m:r>
                              <m:r>
                                <a:rPr lang="en-US" altLang="zh-CN" b="0" i="1" smtClean="0">
                                  <a:latin typeface="Cambria Math" panose="02040503050406030204" pitchFamily="18" charset="0"/>
                                </a:rPr>
                                <m:t>𝑉𝑗</m:t>
                              </m:r>
                              <m:r>
                                <a:rPr lang="en-US" altLang="zh-CN" b="0" i="1" smtClean="0">
                                  <a:latin typeface="Cambria Math" panose="02040503050406030204" pitchFamily="18" charset="0"/>
                                </a:rPr>
                                <m:t>，</m:t>
                              </m:r>
                            </m:oMath>
                          </a14:m>
                          <a:r>
                            <a:rPr lang="zh-CN" altLang="en-US" dirty="0"/>
                            <a:t>其中，</a:t>
                          </a:r>
                          <a14:m>
                            <m:oMath xmlns:m="http://schemas.openxmlformats.org/officeDocument/2006/math">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e>
                              </m:rad>
                            </m:oMath>
                          </a14:m>
                          <a:r>
                            <a:rPr lang="zh-CN" altLang="en-US" dirty="0"/>
                            <a:t>是</a:t>
                          </a:r>
                          <a:r>
                            <a:rPr lang="en-US" altLang="zh-CN" dirty="0"/>
                            <a:t>K</a:t>
                          </a:r>
                          <a:r>
                            <a:rPr lang="zh-CN" altLang="en-US" dirty="0"/>
                            <a:t>的维度</a:t>
                          </a:r>
                          <a:endParaRPr lang="zh-CN" altLang="en-US" dirty="0"/>
                        </a:p>
                      </a:txBody>
                      <a:tcPr anchor="ctr"/>
                    </a:tc>
                    <a:tc>
                      <a:txBody>
                        <a:bodyPr/>
                        <a:lstStyle/>
                        <a:p>
                          <a:pPr algn="l"/>
                          <a:r>
                            <a:rPr lang="zh-CN" altLang="en-US" b="0" i="0" dirty="0">
                              <a:solidFill>
                                <a:srgbClr val="191B1F"/>
                              </a:solidFill>
                              <a:effectLst/>
                              <a:latin typeface="-apple-system"/>
                            </a:rPr>
                            <a:t>计算高效，需缩放防止溢出</a:t>
                          </a:r>
                          <a:endParaRPr lang="zh-CN" altLang="en-US" dirty="0"/>
                        </a:p>
                      </a:txBody>
                      <a:tcPr anchor="ctr"/>
                    </a:tc>
                  </a:tr>
                </a:tbl>
              </a:graphicData>
            </a:graphic>
          </p:graphicFrame>
        </mc:Choice>
        <mc:Fallback xmlns="">
          <p:graphicFrame>
            <p:nvGraphicFramePr>
              <p:cNvPr id="2" name="表格 1"/>
              <p:cNvGraphicFramePr>
                <a:graphicFrameLocks noGrp="1"/>
              </p:cNvGraphicFramePr>
              <p:nvPr>
                <p:custDataLst>
                  <p:tags r:id="rId2"/>
                </p:custDataLst>
              </p:nvPr>
            </p:nvGraphicFramePr>
            <p:xfrm>
              <a:off x="668655" y="2117090"/>
              <a:ext cx="10514330" cy="3272790"/>
            </p:xfrm>
            <a:graphic>
              <a:graphicData uri="http://schemas.openxmlformats.org/drawingml/2006/table">
                <a:tbl>
                  <a:tblPr firstRow="1" bandRow="1">
                    <a:tableStyleId>{5940675A-B579-460E-94D1-54222C63F5DA}</a:tableStyleId>
                  </a:tblPr>
                  <a:tblGrid>
                    <a:gridCol w="2069465"/>
                    <a:gridCol w="5229860"/>
                    <a:gridCol w="3215005"/>
                  </a:tblGrid>
                  <a:tr h="735330">
                    <a:tc>
                      <a:txBody>
                        <a:bodyPr/>
                        <a:lstStyle/>
                        <a:p>
                          <a:pPr algn="ctr"/>
                          <a:r>
                            <a:rPr lang="zh-CN" altLang="en-US" b="0" i="0" dirty="0">
                              <a:solidFill>
                                <a:srgbClr val="191B1F"/>
                              </a:solidFill>
                              <a:effectLst/>
                              <a:latin typeface="-apple-system"/>
                            </a:rPr>
                            <a:t>类型</a:t>
                          </a:r>
                          <a:endParaRPr lang="zh-CN" altLang="en-US" dirty="0"/>
                        </a:p>
                      </a:txBody>
                      <a:tcPr anchor="ctr"/>
                    </a:tc>
                    <a:tc>
                      <a:txBody>
                        <a:bodyPr/>
                        <a:lstStyle/>
                        <a:p>
                          <a:pPr algn="ctr"/>
                          <a:r>
                            <a:rPr lang="zh-CN" altLang="en-US" b="0" i="0" dirty="0">
                              <a:solidFill>
                                <a:srgbClr val="191B1F"/>
                              </a:solidFill>
                              <a:effectLst/>
                              <a:latin typeface="-apple-system"/>
                            </a:rPr>
                            <a:t>计算方式</a:t>
                          </a:r>
                          <a:endParaRPr lang="zh-CN" altLang="en-US" dirty="0"/>
                        </a:p>
                      </a:txBody>
                      <a:tcPr anchor="ctr"/>
                    </a:tc>
                    <a:tc>
                      <a:txBody>
                        <a:bodyPr/>
                        <a:lstStyle/>
                        <a:p>
                          <a:pPr algn="ctr"/>
                          <a:r>
                            <a:rPr lang="zh-CN" altLang="en-US" b="0" i="0" dirty="0">
                              <a:solidFill>
                                <a:srgbClr val="191B1F"/>
                              </a:solidFill>
                              <a:effectLst/>
                              <a:latin typeface="-apple-system"/>
                            </a:rPr>
                            <a:t>特点</a:t>
                          </a:r>
                          <a:endParaRPr lang="zh-CN" altLang="en-US" dirty="0"/>
                        </a:p>
                      </a:txBody>
                      <a:tcPr anchor="ctr"/>
                    </a:tc>
                  </a:tr>
                  <a:tr h="1268730">
                    <a:tc>
                      <a:txBody>
                        <a:bodyPr/>
                        <a:lstStyle/>
                        <a:p>
                          <a:pPr algn="ctr"/>
                          <a:r>
                            <a:rPr lang="zh-CN" altLang="en-US" b="0" i="0" dirty="0">
                              <a:solidFill>
                                <a:srgbClr val="191B1F"/>
                              </a:solidFill>
                              <a:effectLst/>
                              <a:latin typeface="-apple-system"/>
                            </a:rPr>
                            <a:t>加性注意力</a:t>
                          </a:r>
                          <a:endParaRPr lang="zh-CN" altLang="en-US" dirty="0"/>
                        </a:p>
                      </a:txBody>
                      <a:tcPr anchor="ctr"/>
                    </a:tc>
                    <a:tc>
                      <a:txBody>
                        <a:bodyPr/>
                        <a:lstStyle/>
                        <a:p>
                          <a:endParaRPr lang="zh-CN"/>
                        </a:p>
                      </a:txBody>
                      <a:tcPr anchor="ctr">
                        <a:blipFill>
                          <a:blip r:embed="rId3"/>
                        </a:blipFill>
                      </a:tcPr>
                    </a:tc>
                    <a:tc>
                      <a:txBody>
                        <a:bodyPr/>
                        <a:lstStyle/>
                        <a:p>
                          <a:pPr algn="l"/>
                          <a:r>
                            <a:rPr lang="zh-CN" altLang="en-US" b="0" i="0" dirty="0">
                              <a:solidFill>
                                <a:srgbClr val="191B1F"/>
                              </a:solidFill>
                              <a:effectLst/>
                              <a:latin typeface="-apple-system"/>
                            </a:rPr>
                            <a:t>参数量大，适合小规模数据</a:t>
                          </a:r>
                          <a:endParaRPr lang="zh-CN" altLang="en-US" dirty="0"/>
                        </a:p>
                      </a:txBody>
                      <a:tcPr anchor="ctr"/>
                    </a:tc>
                  </a:tr>
                  <a:tr h="1268730">
                    <a:tc>
                      <a:txBody>
                        <a:bodyPr/>
                        <a:lstStyle/>
                        <a:p>
                          <a:pPr algn="ctr"/>
                          <a:r>
                            <a:rPr lang="zh-CN" altLang="en-US" b="0" i="0" dirty="0">
                              <a:solidFill>
                                <a:srgbClr val="191B1F"/>
                              </a:solidFill>
                              <a:effectLst/>
                              <a:latin typeface="-apple-system"/>
                            </a:rPr>
                            <a:t>（缩放）点积注意力</a:t>
                          </a:r>
                          <a:endParaRPr lang="zh-CN" altLang="en-US" dirty="0"/>
                        </a:p>
                      </a:txBody>
                      <a:tcPr anchor="ctr"/>
                    </a:tc>
                    <a:tc>
                      <a:txBody>
                        <a:bodyPr/>
                        <a:lstStyle/>
                        <a:p>
                          <a:endParaRPr lang="zh-CN"/>
                        </a:p>
                      </a:txBody>
                      <a:tcPr anchor="ctr">
                        <a:blipFill>
                          <a:blip r:embed="rId3"/>
                        </a:blipFill>
                      </a:tcPr>
                    </a:tc>
                    <a:tc>
                      <a:txBody>
                        <a:bodyPr/>
                        <a:lstStyle/>
                        <a:p>
                          <a:pPr algn="l"/>
                          <a:r>
                            <a:rPr lang="zh-CN" altLang="en-US" b="0" i="0" dirty="0">
                              <a:solidFill>
                                <a:srgbClr val="191B1F"/>
                              </a:solidFill>
                              <a:effectLst/>
                              <a:latin typeface="-apple-system"/>
                            </a:rPr>
                            <a:t>计算高效，需缩放防止溢出</a:t>
                          </a:r>
                          <a:endParaRPr lang="zh-CN" altLang="en-US" dirty="0"/>
                        </a:p>
                      </a:txBody>
                      <a:tcPr anchor="ctr"/>
                    </a:tc>
                  </a:tr>
                </a:tbl>
              </a:graphicData>
            </a:graphic>
          </p:graphicFrame>
        </mc:Fallback>
      </mc:AlternateContent>
    </p:spTree>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50153" y="2022957"/>
            <a:ext cx="6720434" cy="4521243"/>
          </a:xfrm>
          <a:prstGeom prst="rect">
            <a:avLst/>
          </a:prstGeom>
        </p:spPr>
      </p:pic>
      <p:sp>
        <p:nvSpPr>
          <p:cNvPr id="3" name="文本框 2"/>
          <p:cNvSpPr txBox="1"/>
          <p:nvPr/>
        </p:nvSpPr>
        <p:spPr>
          <a:xfrm>
            <a:off x="759838" y="1372106"/>
            <a:ext cx="3780631" cy="461665"/>
          </a:xfrm>
          <a:prstGeom prst="rect">
            <a:avLst/>
          </a:prstGeom>
          <a:noFill/>
        </p:spPr>
        <p:txBody>
          <a:bodyPr wrap="square">
            <a:spAutoFit/>
          </a:bodyPr>
          <a:lstStyle/>
          <a:p>
            <a:r>
              <a:rPr lang="zh-CN" altLang="en-US" b="1" i="0" dirty="0">
                <a:solidFill>
                  <a:srgbClr val="191B1F"/>
                </a:solidFill>
                <a:effectLst/>
                <a:latin typeface="-apple-system"/>
              </a:rPr>
              <a:t>自注意力</a:t>
            </a:r>
            <a:endParaRPr lang="zh-CN" altLang="en-US" b="1" i="0" dirty="0">
              <a:solidFill>
                <a:srgbClr val="191B1F"/>
              </a:solidFill>
              <a:effectLst/>
              <a:latin typeface="-apple-system"/>
            </a:endParaRP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7" y="1908133"/>
            <a:ext cx="10882531" cy="1569660"/>
          </a:xfrm>
          <a:prstGeom prst="rect">
            <a:avLst/>
          </a:prstGeom>
          <a:noFill/>
        </p:spPr>
        <p:txBody>
          <a:bodyPr wrap="square">
            <a:spAutoFit/>
          </a:bodyPr>
          <a:lstStyle/>
          <a:p>
            <a:r>
              <a:rPr lang="zh-CN" altLang="en-US" dirty="0">
                <a:solidFill>
                  <a:srgbClr val="191B1F"/>
                </a:solidFill>
                <a:effectLst/>
                <a:cs typeface="Arial" panose="020B0604020202020204" pitchFamily="34" charset="0"/>
              </a:rPr>
              <a:t>假如我们考虑识别单词词性这样一个任务，那么前后的词之间是存在关联的，比如</a:t>
            </a:r>
            <a:r>
              <a:rPr lang="en-US" altLang="zh-CN" dirty="0">
                <a:solidFill>
                  <a:srgbClr val="191B1F"/>
                </a:solidFill>
                <a:effectLst/>
                <a:cs typeface="Arial" panose="020B0604020202020204" pitchFamily="34" charset="0"/>
              </a:rPr>
              <a:t>I saw a saw</a:t>
            </a:r>
            <a:r>
              <a:rPr lang="zh-CN" altLang="en-US" dirty="0">
                <a:solidFill>
                  <a:srgbClr val="191B1F"/>
                </a:solidFill>
                <a:effectLst/>
                <a:cs typeface="Arial" panose="020B0604020202020204" pitchFamily="34" charset="0"/>
              </a:rPr>
              <a:t>，我们知道，第一个</a:t>
            </a:r>
            <a:r>
              <a:rPr lang="en-US" altLang="zh-CN" dirty="0">
                <a:solidFill>
                  <a:srgbClr val="191B1F"/>
                </a:solidFill>
                <a:effectLst/>
                <a:cs typeface="Arial" panose="020B0604020202020204" pitchFamily="34" charset="0"/>
              </a:rPr>
              <a:t>saw</a:t>
            </a:r>
            <a:r>
              <a:rPr lang="zh-CN" altLang="en-US" dirty="0">
                <a:solidFill>
                  <a:srgbClr val="191B1F"/>
                </a:solidFill>
                <a:effectLst/>
                <a:cs typeface="Arial" panose="020B0604020202020204" pitchFamily="34" charset="0"/>
              </a:rPr>
              <a:t>是动词，看的意思，第二个</a:t>
            </a:r>
            <a:r>
              <a:rPr lang="en-US" altLang="zh-CN" dirty="0">
                <a:solidFill>
                  <a:srgbClr val="191B1F"/>
                </a:solidFill>
                <a:effectLst/>
                <a:cs typeface="Arial" panose="020B0604020202020204" pitchFamily="34" charset="0"/>
              </a:rPr>
              <a:t>saw</a:t>
            </a:r>
            <a:r>
              <a:rPr lang="zh-CN" altLang="en-US" dirty="0">
                <a:solidFill>
                  <a:srgbClr val="191B1F"/>
                </a:solidFill>
                <a:effectLst/>
                <a:cs typeface="Arial" panose="020B0604020202020204" pitchFamily="34" charset="0"/>
              </a:rPr>
              <a:t>是名词，锯子的意思，那如果单独只看</a:t>
            </a:r>
            <a:r>
              <a:rPr lang="en-US" altLang="zh-CN" dirty="0">
                <a:solidFill>
                  <a:srgbClr val="191B1F"/>
                </a:solidFill>
                <a:effectLst/>
                <a:cs typeface="Arial" panose="020B0604020202020204" pitchFamily="34" charset="0"/>
              </a:rPr>
              <a:t>saw</a:t>
            </a:r>
            <a:r>
              <a:rPr lang="zh-CN" altLang="en-US" dirty="0">
                <a:solidFill>
                  <a:srgbClr val="191B1F"/>
                </a:solidFill>
                <a:effectLst/>
                <a:cs typeface="Arial" panose="020B0604020202020204" pitchFamily="34" charset="0"/>
              </a:rPr>
              <a:t>这个单词，我们肯定没法判断具体的词性。此时我们需要考虑怎么样把上下文的信息都包含进去，这就需要我们的自注意力。</a:t>
            </a:r>
            <a:endParaRPr lang="zh-CN" altLang="en-US" dirty="0">
              <a:cs typeface="Arial" panose="020B0604020202020204" pitchFamily="34" charset="0"/>
            </a:endParaRPr>
          </a:p>
        </p:txBody>
      </p:sp>
      <p:pic>
        <p:nvPicPr>
          <p:cNvPr id="11" name="图片 10"/>
          <p:cNvPicPr>
            <a:picLocks noChangeAspect="1"/>
          </p:cNvPicPr>
          <p:nvPr/>
        </p:nvPicPr>
        <p:blipFill>
          <a:blip r:embed="rId1"/>
          <a:stretch>
            <a:fillRect/>
          </a:stretch>
        </p:blipFill>
        <p:spPr>
          <a:xfrm>
            <a:off x="3621744" y="3623197"/>
            <a:ext cx="4302362" cy="2919084"/>
          </a:xfrm>
          <a:prstGeom prst="rect">
            <a:avLst/>
          </a:prstGeom>
        </p:spPr>
      </p:pic>
      <p:sp>
        <p:nvSpPr>
          <p:cNvPr id="2" name="文本框 1"/>
          <p:cNvSpPr txBox="1"/>
          <p:nvPr/>
        </p:nvSpPr>
        <p:spPr>
          <a:xfrm>
            <a:off x="668337" y="1373766"/>
            <a:ext cx="3780631" cy="461665"/>
          </a:xfrm>
          <a:prstGeom prst="rect">
            <a:avLst/>
          </a:prstGeom>
          <a:noFill/>
        </p:spPr>
        <p:txBody>
          <a:bodyPr wrap="square">
            <a:spAutoFit/>
          </a:bodyPr>
          <a:lstStyle/>
          <a:p>
            <a:r>
              <a:rPr lang="zh-CN" altLang="en-US" b="1" i="0" dirty="0">
                <a:solidFill>
                  <a:srgbClr val="191B1F"/>
                </a:solidFill>
                <a:effectLst/>
              </a:rPr>
              <a:t>自注意力</a:t>
            </a:r>
            <a:endParaRPr lang="zh-CN" altLang="en-US" b="1" i="0" dirty="0">
              <a:solidFill>
                <a:srgbClr val="191B1F"/>
              </a:solidFill>
              <a:effectLst/>
            </a:endParaRPr>
          </a:p>
        </p:txBody>
      </p:sp>
    </p:spTree>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endParaRPr>
          </a:p>
        </p:txBody>
      </p:sp>
      <p:sp>
        <p:nvSpPr>
          <p:cNvPr id="3" name="文本框 2"/>
          <p:cNvSpPr txBox="1"/>
          <p:nvPr/>
        </p:nvSpPr>
        <p:spPr>
          <a:xfrm>
            <a:off x="759838" y="1372106"/>
            <a:ext cx="3780631" cy="461665"/>
          </a:xfrm>
          <a:prstGeom prst="rect">
            <a:avLst/>
          </a:prstGeom>
          <a:noFill/>
        </p:spPr>
        <p:txBody>
          <a:bodyPr wrap="square">
            <a:spAutoFit/>
          </a:bodyPr>
          <a:lstStyle/>
          <a:p>
            <a:r>
              <a:rPr lang="zh-CN" altLang="en-US" b="1" i="0" dirty="0">
                <a:solidFill>
                  <a:srgbClr val="191B1F"/>
                </a:solidFill>
                <a:effectLst/>
                <a:latin typeface="-apple-system"/>
              </a:rPr>
              <a:t>多头注意力</a:t>
            </a:r>
            <a:endParaRPr lang="zh-CN" altLang="en-US" b="1" i="0" dirty="0">
              <a:solidFill>
                <a:srgbClr val="191B1F"/>
              </a:solidFill>
              <a:effectLst/>
              <a:latin typeface="-apple-system"/>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9834" y="1956207"/>
            <a:ext cx="6432331" cy="4466199"/>
          </a:xfrm>
          <a:prstGeom prst="rect">
            <a:avLst/>
          </a:prstGeom>
        </p:spPr>
      </p:pic>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a:t>
            </a:r>
            <a:r>
              <a:rPr lang="zh-CN" altLang="en-US" dirty="0">
                <a:solidFill>
                  <a:schemeClr val="tx1"/>
                </a:solidFill>
                <a:sym typeface="+mn-ea"/>
              </a:rPr>
              <a:t>经典序列模型</a:t>
            </a:r>
            <a:endParaRPr lang="zh-CN" altLang="en-US" dirty="0">
              <a:solidFill>
                <a:schemeClr val="tx1"/>
              </a:solidFill>
              <a:latin typeface="Arial" panose="020B0604020202020204" pitchFamily="34" charset="0"/>
            </a:endParaRPr>
          </a:p>
        </p:txBody>
      </p:sp>
      <p:sp>
        <p:nvSpPr>
          <p:cNvPr id="7" name="文本框 6"/>
          <p:cNvSpPr txBox="1"/>
          <p:nvPr/>
        </p:nvSpPr>
        <p:spPr>
          <a:xfrm>
            <a:off x="668338" y="1702108"/>
            <a:ext cx="7508710" cy="5118100"/>
          </a:xfrm>
          <a:prstGeom prst="rect">
            <a:avLst/>
          </a:prstGeom>
          <a:noFill/>
        </p:spPr>
        <p:txBody>
          <a:bodyPr wrap="square">
            <a:spAutoFit/>
          </a:bodyPr>
          <a:lstStyle/>
          <a:p>
            <a:pPr>
              <a:lnSpc>
                <a:spcPts val="2800"/>
              </a:lnSpc>
              <a:spcAft>
                <a:spcPts val="0"/>
              </a:spcAft>
            </a:pPr>
            <a:r>
              <a:rPr lang="zh-CN" altLang="en-US" sz="2000" i="0" dirty="0">
                <a:solidFill>
                  <a:srgbClr val="333333"/>
                </a:solidFill>
                <a:effectLst/>
                <a:cs typeface="Arial" panose="020B0604020202020204" pitchFamily="34" charset="0"/>
              </a:rPr>
              <a:t>多头注意力是</a:t>
            </a:r>
            <a:r>
              <a:rPr lang="en-US" altLang="zh-CN" sz="2000" i="0" dirty="0">
                <a:solidFill>
                  <a:srgbClr val="333333"/>
                </a:solidFill>
                <a:effectLst/>
                <a:cs typeface="Arial" panose="020B0604020202020204" pitchFamily="34" charset="0"/>
              </a:rPr>
              <a:t>Transformer</a:t>
            </a:r>
            <a:r>
              <a:rPr lang="zh-CN" altLang="en-US" sz="2000" i="0" dirty="0">
                <a:solidFill>
                  <a:srgbClr val="333333"/>
                </a:solidFill>
                <a:effectLst/>
                <a:cs typeface="Arial" panose="020B0604020202020204" pitchFamily="34" charset="0"/>
              </a:rPr>
              <a:t>模型取得巨大成功的关键。它通过并行化和子空间分解，使得模型在捕捉复杂语义关系方面具备极强的能力。</a:t>
            </a:r>
            <a:endParaRPr lang="en-US" altLang="zh-CN" sz="2000" i="0" dirty="0">
              <a:solidFill>
                <a:srgbClr val="333333"/>
              </a:solidFill>
              <a:effectLst/>
              <a:cs typeface="Arial" panose="020B0604020202020204" pitchFamily="34" charset="0"/>
            </a:endParaRPr>
          </a:p>
          <a:p>
            <a:pPr marL="342900" indent="-342900">
              <a:lnSpc>
                <a:spcPts val="2800"/>
              </a:lnSpc>
              <a:spcAft>
                <a:spcPts val="0"/>
              </a:spcAft>
              <a:buFont typeface="Arial" panose="020B0604020202020204" pitchFamily="34" charset="0"/>
              <a:buChar char="•"/>
            </a:pPr>
            <a:r>
              <a:rPr lang="zh-CN" altLang="en-US" sz="2000" b="0" i="0" dirty="0">
                <a:effectLst/>
                <a:cs typeface="Arial" panose="020B0604020202020204" pitchFamily="34" charset="0"/>
              </a:rPr>
              <a:t>并行处理多种注意力模式：每个注意力头使用不同的线性变换，这意味着它们可以从输入序列的不同子空间中学习不同的特征关联。这样一来，模型可以通过多个注意力头同时关注输入序列的不同方面，例如语法结构、语义角色、主题转移等。</a:t>
            </a:r>
            <a:endParaRPr lang="zh-CN" altLang="en-US" sz="2000" b="0" i="0" dirty="0">
              <a:effectLst/>
              <a:cs typeface="Arial" panose="020B0604020202020204" pitchFamily="34" charset="0"/>
            </a:endParaRPr>
          </a:p>
          <a:p>
            <a:pPr marL="342900" indent="-342900">
              <a:lnSpc>
                <a:spcPts val="2800"/>
              </a:lnSpc>
              <a:spcAft>
                <a:spcPts val="0"/>
              </a:spcAft>
              <a:buFont typeface="Arial" panose="020B0604020202020204" pitchFamily="34" charset="0"/>
              <a:buChar char="•"/>
            </a:pPr>
            <a:r>
              <a:rPr lang="zh-CN" altLang="en-US" sz="2000" b="0" i="0" dirty="0">
                <a:effectLst/>
                <a:cs typeface="Arial" panose="020B0604020202020204" pitchFamily="34" charset="0"/>
              </a:rPr>
              <a:t>增加模型的学习能力和表达力：通过多个注意力头，模型可以学习到更丰富的上下文信息，每个头可能关注输入的不同特征，这些特征综合起来可以更全面地理解和处理输入序列。</a:t>
            </a:r>
            <a:endParaRPr lang="en-US" altLang="zh-CN" sz="2000" b="0" i="0" dirty="0">
              <a:effectLst/>
              <a:cs typeface="Arial" panose="020B0604020202020204" pitchFamily="34" charset="0"/>
            </a:endParaRPr>
          </a:p>
          <a:p>
            <a:pPr marL="342900" indent="-342900">
              <a:lnSpc>
                <a:spcPts val="2800"/>
              </a:lnSpc>
              <a:spcAft>
                <a:spcPts val="0"/>
              </a:spcAft>
              <a:buFont typeface="Arial" panose="020B0604020202020204" pitchFamily="34" charset="0"/>
              <a:buChar char="•"/>
            </a:pPr>
            <a:r>
              <a:rPr lang="zh-CN" altLang="en-US" sz="2000" b="0" i="0" dirty="0">
                <a:effectLst/>
                <a:cs typeface="Arial" panose="020B0604020202020204" pitchFamily="34" charset="0"/>
              </a:rPr>
              <a:t>提高模型性能：实验证明，多头注意力机制相较于单头注意力，往往能带来性能提升。这是因为模型可以通过并行处理和集成多个注意力头的结果，从不同角度捕捉数据的多样性，增强了模型对复杂序列任务的理解和泛化能力。</a:t>
            </a:r>
            <a:endParaRPr lang="en-US" altLang="zh-CN" sz="2000" i="0" dirty="0">
              <a:solidFill>
                <a:srgbClr val="333333"/>
              </a:solidFill>
              <a:effectLst/>
              <a:cs typeface="Arial" panose="020B0604020202020204" pitchFamily="34" charset="0"/>
            </a:endParaRPr>
          </a:p>
        </p:txBody>
      </p:sp>
      <p:sp>
        <p:nvSpPr>
          <p:cNvPr id="2" name="文本框 1"/>
          <p:cNvSpPr txBox="1"/>
          <p:nvPr/>
        </p:nvSpPr>
        <p:spPr>
          <a:xfrm>
            <a:off x="668338" y="1277513"/>
            <a:ext cx="3780631" cy="461665"/>
          </a:xfrm>
          <a:prstGeom prst="rect">
            <a:avLst/>
          </a:prstGeom>
          <a:noFill/>
        </p:spPr>
        <p:txBody>
          <a:bodyPr wrap="square">
            <a:spAutoFit/>
          </a:bodyPr>
          <a:lstStyle/>
          <a:p>
            <a:r>
              <a:rPr lang="zh-CN" altLang="en-US" b="1" i="0" dirty="0">
                <a:solidFill>
                  <a:srgbClr val="191B1F"/>
                </a:solidFill>
                <a:effectLst/>
              </a:rPr>
              <a:t>多头注意力</a:t>
            </a:r>
            <a:endParaRPr lang="zh-CN" altLang="en-US" b="1" i="0" dirty="0">
              <a:solidFill>
                <a:srgbClr val="191B1F"/>
              </a:solidFill>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8912" y="1833771"/>
            <a:ext cx="3244750" cy="4104684"/>
          </a:xfrm>
          <a:prstGeom prst="rect">
            <a:avLst/>
          </a:prstGeom>
        </p:spPr>
      </p:pic>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000000"/>
                </a:solidFill>
                <a:effectLst/>
                <a:cs typeface="Arial" panose="020B0604020202020204" pitchFamily="34" charset="0"/>
                <a:sym typeface="+mn-ea"/>
              </a:rPr>
              <a:t>Encoder-Decoder</a:t>
            </a:r>
            <a:r>
              <a:rPr lang="zh-CN" altLang="en-US" dirty="0">
                <a:solidFill>
                  <a:srgbClr val="000000"/>
                </a:solidFill>
                <a:effectLst/>
                <a:cs typeface="Arial" panose="020B0604020202020204" pitchFamily="34" charset="0"/>
                <a:sym typeface="+mn-ea"/>
              </a:rPr>
              <a:t>模型</a:t>
            </a:r>
            <a:endParaRPr lang="zh-CN" altLang="en-US" dirty="0">
              <a:solidFill>
                <a:schemeClr val="tx1"/>
              </a:solidFill>
              <a:latin typeface="Arial" panose="020B0604020202020204" pitchFamily="34" charset="0"/>
              <a:cs typeface="Arial" panose="020B0604020202020204" pitchFamily="34" charset="0"/>
            </a:endParaRPr>
          </a:p>
        </p:txBody>
      </p:sp>
      <p:sp>
        <p:nvSpPr>
          <p:cNvPr id="9" name="文本框 8"/>
          <p:cNvSpPr txBox="1"/>
          <p:nvPr/>
        </p:nvSpPr>
        <p:spPr>
          <a:xfrm>
            <a:off x="668655" y="1393825"/>
            <a:ext cx="7112635" cy="545465"/>
          </a:xfrm>
          <a:prstGeom prst="rect">
            <a:avLst/>
          </a:prstGeom>
          <a:noFill/>
        </p:spPr>
        <p:txBody>
          <a:bodyPr wrap="square">
            <a:noAutofit/>
          </a:bodyPr>
          <a:lstStyle/>
          <a:p>
            <a:pPr algn="l"/>
            <a:endParaRPr lang="zh-CN" altLang="en-US" b="1" i="0" dirty="0">
              <a:solidFill>
                <a:srgbClr val="000000"/>
              </a:solidFill>
              <a:effectLst/>
              <a:cs typeface="Arial" panose="020B0604020202020204" pitchFamily="34" charset="0"/>
            </a:endParaRPr>
          </a:p>
        </p:txBody>
      </p:sp>
      <p:sp>
        <p:nvSpPr>
          <p:cNvPr id="11" name="文本框 10"/>
          <p:cNvSpPr txBox="1"/>
          <p:nvPr/>
        </p:nvSpPr>
        <p:spPr>
          <a:xfrm>
            <a:off x="668338" y="1499117"/>
            <a:ext cx="5109893" cy="4523105"/>
          </a:xfrm>
          <a:prstGeom prst="rect">
            <a:avLst/>
          </a:prstGeom>
          <a:noFill/>
        </p:spPr>
        <p:txBody>
          <a:bodyPr wrap="square">
            <a:spAutoFit/>
          </a:bodyPr>
          <a:lstStyle/>
          <a:p>
            <a:pPr algn="l">
              <a:lnSpc>
                <a:spcPct val="150000"/>
              </a:lnSpc>
              <a:buClrTx/>
              <a:buSzTx/>
              <a:buFontTx/>
            </a:pPr>
            <a:r>
              <a:rPr lang="zh-CN" altLang="en-US" b="0" i="0" dirty="0">
                <a:solidFill>
                  <a:srgbClr val="000000"/>
                </a:solidFill>
                <a:effectLst/>
                <a:cs typeface="Arial" panose="020B0604020202020204" pitchFamily="34" charset="0"/>
              </a:rPr>
              <a:t>一、</a:t>
            </a:r>
            <a:r>
              <a:rPr lang="zh-CN" altLang="en-US" dirty="0">
                <a:solidFill>
                  <a:srgbClr val="000000"/>
                </a:solidFill>
                <a:effectLst/>
                <a:cs typeface="Arial" panose="020B0604020202020204" pitchFamily="34" charset="0"/>
                <a:sym typeface="+mn-ea"/>
              </a:rPr>
              <a:t>Seq2Seq任务</a:t>
            </a:r>
            <a:endParaRPr lang="zh-CN" altLang="en-US" dirty="0">
              <a:solidFill>
                <a:srgbClr val="000000"/>
              </a:solidFill>
              <a:effectLst/>
              <a:cs typeface="Arial" panose="020B0604020202020204" pitchFamily="34" charset="0"/>
              <a:sym typeface="+mn-ea"/>
            </a:endParaRPr>
          </a:p>
          <a:p>
            <a:pPr>
              <a:lnSpc>
                <a:spcPct val="150000"/>
              </a:lnSpc>
            </a:pPr>
            <a:r>
              <a:rPr lang="en-US" altLang="zh-CN" b="0" i="0" dirty="0">
                <a:solidFill>
                  <a:srgbClr val="000000"/>
                </a:solidFill>
                <a:effectLst/>
                <a:cs typeface="Arial" panose="020B0604020202020204" pitchFamily="34" charset="0"/>
              </a:rPr>
              <a:t>       Seq2Seq</a:t>
            </a:r>
            <a:r>
              <a:rPr lang="zh-CN" altLang="en-US" b="0" i="0" dirty="0">
                <a:solidFill>
                  <a:srgbClr val="000000"/>
                </a:solidFill>
                <a:effectLst/>
                <a:cs typeface="Arial" panose="020B0604020202020204" pitchFamily="34" charset="0"/>
              </a:rPr>
              <a:t>任务指的是输入和输出都是序列，且输出的长度不确定的任务。这种情况一般是在机器翻译的任务中出现，将一句中文翻译成英文，那么这句英文的长度有可能会比中文短，也有可能会比中文长，所以输出的长度就不确定了。</a:t>
            </a:r>
            <a:endParaRPr lang="zh-CN" altLang="en-US" dirty="0">
              <a:cs typeface="Arial" panose="020B0604020202020204" pitchFamily="34" charset="0"/>
            </a:endParaRPr>
          </a:p>
        </p:txBody>
      </p:sp>
      <p:pic>
        <p:nvPicPr>
          <p:cNvPr id="14" name="图片 13"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87085" y="1867535"/>
            <a:ext cx="5589905" cy="2682240"/>
          </a:xfrm>
          <a:prstGeom prst="rect">
            <a:avLst/>
          </a:prstGeom>
        </p:spPr>
      </p:pic>
      <p:sp>
        <p:nvSpPr>
          <p:cNvPr id="17" name="文本框 16"/>
          <p:cNvSpPr txBox="1"/>
          <p:nvPr/>
        </p:nvSpPr>
        <p:spPr>
          <a:xfrm>
            <a:off x="5961839" y="4941183"/>
            <a:ext cx="6096810" cy="400110"/>
          </a:xfrm>
          <a:prstGeom prst="rect">
            <a:avLst/>
          </a:prstGeom>
          <a:noFill/>
        </p:spPr>
        <p:txBody>
          <a:bodyPr wrap="square">
            <a:spAutoFit/>
          </a:bodyPr>
          <a:lstStyle/>
          <a:p>
            <a:r>
              <a:rPr lang="zh-CN" altLang="en-US" sz="2000" b="0" i="0" dirty="0">
                <a:solidFill>
                  <a:srgbClr val="000000"/>
                </a:solidFill>
                <a:effectLst/>
                <a:cs typeface="Arial" panose="020B0604020202020204" pitchFamily="34" charset="0"/>
              </a:rPr>
              <a:t>上图，输入的中文长度为</a:t>
            </a:r>
            <a:r>
              <a:rPr lang="en-US" altLang="zh-CN" sz="2000" b="0" i="0" dirty="0">
                <a:solidFill>
                  <a:srgbClr val="000000"/>
                </a:solidFill>
                <a:effectLst/>
                <a:cs typeface="Arial" panose="020B0604020202020204" pitchFamily="34" charset="0"/>
              </a:rPr>
              <a:t>4</a:t>
            </a:r>
            <a:r>
              <a:rPr lang="zh-CN" altLang="en-US" sz="2000" b="0" i="0" dirty="0">
                <a:solidFill>
                  <a:srgbClr val="000000"/>
                </a:solidFill>
                <a:effectLst/>
                <a:cs typeface="Arial" panose="020B0604020202020204" pitchFamily="34" charset="0"/>
              </a:rPr>
              <a:t>，输出的英文长度为</a:t>
            </a:r>
            <a:r>
              <a:rPr lang="en-US" altLang="zh-CN" sz="2000" b="0" i="0" dirty="0">
                <a:solidFill>
                  <a:srgbClr val="000000"/>
                </a:solidFill>
                <a:effectLst/>
                <a:cs typeface="Arial" panose="020B0604020202020204" pitchFamily="34" charset="0"/>
              </a:rPr>
              <a:t>2</a:t>
            </a:r>
            <a:endParaRPr lang="zh-CN" altLang="en-US" sz="2000" dirty="0">
              <a:cs typeface="Arial" panose="020B0604020202020204" pitchFamily="34" charset="0"/>
            </a:endParaRPr>
          </a:p>
        </p:txBody>
      </p:sp>
    </p:spTree>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3121067" y="257881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序列模型概述</a:t>
            </a:r>
            <a:endParaRPr lang="zh-CN" altLang="en-US" dirty="0">
              <a:solidFill>
                <a:schemeClr val="tx1"/>
              </a:solidFill>
            </a:endParaRPr>
          </a:p>
        </p:txBody>
      </p:sp>
      <p:sp>
        <p:nvSpPr>
          <p:cNvPr id="11" name="TextBox 6"/>
          <p:cNvSpPr txBox="1">
            <a:spLocks noChangeArrowheads="1"/>
          </p:cNvSpPr>
          <p:nvPr/>
        </p:nvSpPr>
        <p:spPr bwMode="auto">
          <a:xfrm>
            <a:off x="4039636" y="2625666"/>
            <a:ext cx="42425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序列模型概述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2" name="TextBox 10"/>
          <p:cNvSpPr txBox="1">
            <a:spLocks noChangeArrowheads="1"/>
          </p:cNvSpPr>
          <p:nvPr/>
        </p:nvSpPr>
        <p:spPr bwMode="auto">
          <a:xfrm>
            <a:off x="4055510" y="3452753"/>
            <a:ext cx="39533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经典序列模型</a:t>
            </a:r>
            <a:endParaRPr lang="zh-CN" altLang="en-US" sz="3600" dirty="0">
              <a:latin typeface="+mj-ea"/>
              <a:ea typeface="+mj-ea"/>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000000"/>
                </a:solidFill>
                <a:effectLst/>
                <a:cs typeface="Arial" panose="020B0604020202020204" pitchFamily="34" charset="0"/>
                <a:sym typeface="+mn-ea"/>
              </a:rPr>
              <a:t>Encoder-Decoder</a:t>
            </a:r>
            <a:r>
              <a:rPr lang="zh-CN" altLang="en-US" dirty="0">
                <a:solidFill>
                  <a:srgbClr val="000000"/>
                </a:solidFill>
                <a:effectLst/>
                <a:cs typeface="Arial" panose="020B0604020202020204" pitchFamily="34" charset="0"/>
                <a:sym typeface="+mn-ea"/>
              </a:rPr>
              <a:t>模型</a:t>
            </a:r>
            <a:endParaRPr lang="zh-CN" altLang="en-US" dirty="0">
              <a:solidFill>
                <a:schemeClr val="tx1"/>
              </a:solidFill>
              <a:latin typeface="Arial" panose="020B0604020202020204" pitchFamily="34" charset="0"/>
              <a:cs typeface="Arial" panose="020B0604020202020204" pitchFamily="34" charset="0"/>
            </a:endParaRPr>
          </a:p>
        </p:txBody>
      </p:sp>
      <p:sp>
        <p:nvSpPr>
          <p:cNvPr id="8" name="文本框 7"/>
          <p:cNvSpPr txBox="1"/>
          <p:nvPr/>
        </p:nvSpPr>
        <p:spPr>
          <a:xfrm>
            <a:off x="567850" y="1456744"/>
            <a:ext cx="10918657" cy="1568450"/>
          </a:xfrm>
          <a:prstGeom prst="rect">
            <a:avLst/>
          </a:prstGeom>
          <a:noFill/>
        </p:spPr>
        <p:txBody>
          <a:bodyPr wrap="square">
            <a:spAutoFit/>
          </a:bodyPr>
          <a:lstStyle/>
          <a:p>
            <a:pPr algn="l">
              <a:buClrTx/>
              <a:buSzTx/>
              <a:buFontTx/>
            </a:pPr>
            <a:r>
              <a:rPr lang="zh-CN" altLang="en-US" b="0" i="0" dirty="0">
                <a:solidFill>
                  <a:srgbClr val="000000"/>
                </a:solidFill>
                <a:effectLst/>
                <a:cs typeface="Arial" panose="020B0604020202020204" pitchFamily="34" charset="0"/>
              </a:rPr>
              <a:t>二、</a:t>
            </a:r>
            <a:r>
              <a:rPr lang="zh-CN" altLang="en-US" dirty="0">
                <a:solidFill>
                  <a:srgbClr val="000000"/>
                </a:solidFill>
                <a:effectLst/>
                <a:cs typeface="Arial" panose="020B0604020202020204" pitchFamily="34" charset="0"/>
                <a:sym typeface="+mn-ea"/>
              </a:rPr>
              <a:t>Encoder-Decoder模型</a:t>
            </a:r>
            <a:endParaRPr lang="zh-CN" altLang="en-US" i="0" dirty="0">
              <a:solidFill>
                <a:srgbClr val="000000"/>
              </a:solidFill>
              <a:effectLst/>
              <a:cs typeface="Arial" panose="020B0604020202020204" pitchFamily="34" charset="0"/>
            </a:endParaRPr>
          </a:p>
          <a:p>
            <a:pPr algn="l">
              <a:buClrTx/>
              <a:buSzTx/>
              <a:buFontTx/>
            </a:pPr>
            <a:r>
              <a:rPr lang="en-US" altLang="zh-CN" b="0" i="0" dirty="0">
                <a:solidFill>
                  <a:srgbClr val="000000"/>
                </a:solidFill>
                <a:effectLst/>
                <a:cs typeface="Arial" panose="020B0604020202020204" pitchFamily="34" charset="0"/>
              </a:rPr>
              <a:t>       </a:t>
            </a:r>
            <a:r>
              <a:rPr lang="zh-CN" altLang="en-US" b="0" i="0" dirty="0">
                <a:solidFill>
                  <a:srgbClr val="000000"/>
                </a:solidFill>
                <a:effectLst/>
                <a:cs typeface="Arial" panose="020B0604020202020204" pitchFamily="34" charset="0"/>
              </a:rPr>
              <a:t>通常来说，Seq2Seq任务最常见的是使用Encoder+Decoder的</a:t>
            </a:r>
            <a:r>
              <a:rPr lang="zh-CN" altLang="en-US" dirty="0">
                <a:solidFill>
                  <a:srgbClr val="000000"/>
                </a:solidFill>
                <a:effectLst/>
                <a:cs typeface="Arial" panose="020B0604020202020204" pitchFamily="34" charset="0"/>
              </a:rPr>
              <a:t>模型</a:t>
            </a:r>
            <a:r>
              <a:rPr lang="zh-CN" altLang="en-US" b="0" i="0" dirty="0">
                <a:solidFill>
                  <a:srgbClr val="000000"/>
                </a:solidFill>
                <a:effectLst/>
                <a:cs typeface="Arial" panose="020B0604020202020204" pitchFamily="34" charset="0"/>
              </a:rPr>
              <a:t>，先</a:t>
            </a:r>
            <a:r>
              <a:rPr lang="zh-CN" altLang="en-US" dirty="0">
                <a:solidFill>
                  <a:srgbClr val="000000"/>
                </a:solidFill>
                <a:effectLst/>
                <a:cs typeface="Arial" panose="020B0604020202020204" pitchFamily="34" charset="0"/>
              </a:rPr>
              <a:t>使用</a:t>
            </a:r>
            <a:r>
              <a:rPr lang="zh-CN" altLang="en-US" b="0" i="0" dirty="0">
                <a:solidFill>
                  <a:srgbClr val="000000"/>
                </a:solidFill>
                <a:effectLst/>
                <a:cs typeface="Arial" panose="020B0604020202020204" pitchFamily="34" charset="0"/>
              </a:rPr>
              <a:t>Encoder将一个序列编码成一个上下文矩阵(context vector)，再使用Decoder来解码。当然，我们仅仅把context vector作为编码器到解码器的输入。  </a:t>
            </a:r>
            <a:endParaRPr lang="zh-CN" altLang="en-US" dirty="0">
              <a:solidFill>
                <a:srgbClr val="000000"/>
              </a:solidFill>
              <a:effectLst/>
              <a:cs typeface="Arial" panose="020B0604020202020204" pitchFamily="34" charset="0"/>
            </a:endParaRPr>
          </a:p>
        </p:txBody>
      </p:sp>
      <p:pic>
        <p:nvPicPr>
          <p:cNvPr id="7" name="图片 6" descr="图形用户界面, 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7890" y="3240003"/>
            <a:ext cx="9378681" cy="3317274"/>
          </a:xfrm>
          <a:prstGeom prst="rect">
            <a:avLst/>
          </a:prstGeom>
        </p:spPr>
      </p:pic>
    </p:spTree>
  </p:cSld>
  <p:clrMapOvr>
    <a:masterClrMapping/>
  </p:clrMapOvr>
  <p:transition advTm="80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latin typeface="Arial" panose="020B0604020202020204" pitchFamily="34" charset="0"/>
              <a:cs typeface="Arial" panose="020B0604020202020204" pitchFamily="34" charset="0"/>
            </a:endParaRPr>
          </a:p>
        </p:txBody>
      </p:sp>
      <p:sp>
        <p:nvSpPr>
          <p:cNvPr id="4" name="文本框 3"/>
          <p:cNvSpPr txBox="1"/>
          <p:nvPr/>
        </p:nvSpPr>
        <p:spPr>
          <a:xfrm>
            <a:off x="668655" y="5075555"/>
            <a:ext cx="8429625" cy="829945"/>
          </a:xfrm>
          <a:prstGeom prst="rect">
            <a:avLst/>
          </a:prstGeom>
          <a:noFill/>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sym typeface="+mn-ea"/>
              </a:rPr>
              <a:t>词嵌入的目标是学习一个嵌入矩阵。</a:t>
            </a:r>
            <a:endParaRPr lang="zh-CN" altLang="en-US" dirty="0">
              <a:solidFill>
                <a:srgbClr val="000000"/>
              </a:solidFill>
              <a:latin typeface="宋体" panose="02010600030101010101" pitchFamily="2" charset="-122"/>
              <a:ea typeface="宋体" panose="02010600030101010101" pitchFamily="2" charset="-122"/>
            </a:endParaRPr>
          </a:p>
          <a:p>
            <a:r>
              <a:rPr lang="en-US" altLang="zh-CN" b="0" i="0" dirty="0">
                <a:solidFill>
                  <a:srgbClr val="333333"/>
                </a:solidFill>
                <a:effectLst/>
                <a:cs typeface="Arial" panose="020B0604020202020204" pitchFamily="34" charset="0"/>
              </a:rPr>
              <a:t>NLTK</a:t>
            </a:r>
            <a:r>
              <a:rPr lang="en-US" altLang="zh-CN" dirty="0">
                <a:solidFill>
                  <a:srgbClr val="333333"/>
                </a:solidFill>
                <a:cs typeface="Arial" panose="020B0604020202020204" pitchFamily="34" charset="0"/>
              </a:rPr>
              <a:t>:</a:t>
            </a:r>
            <a:r>
              <a:rPr lang="zh-CN" altLang="en-US" dirty="0">
                <a:solidFill>
                  <a:srgbClr val="333333"/>
                </a:solidFill>
                <a:cs typeface="Arial" panose="020B0604020202020204" pitchFamily="34" charset="0"/>
              </a:rPr>
              <a:t> </a:t>
            </a:r>
            <a:r>
              <a:rPr lang="en-US" altLang="zh-CN" b="0" i="0" dirty="0">
                <a:solidFill>
                  <a:srgbClr val="333333"/>
                </a:solidFill>
                <a:effectLst/>
                <a:cs typeface="Arial" panose="020B0604020202020204" pitchFamily="34" charset="0"/>
              </a:rPr>
              <a:t>Natural Language Toolkit</a:t>
            </a:r>
            <a:r>
              <a:rPr lang="zh-CN" altLang="en-US" b="0" i="0" dirty="0">
                <a:solidFill>
                  <a:srgbClr val="333333"/>
                </a:solidFill>
                <a:effectLst/>
                <a:cs typeface="Arial" panose="020B0604020202020204" pitchFamily="34" charset="0"/>
              </a:rPr>
              <a:t>，自然语言处理工具包。</a:t>
            </a:r>
            <a:endParaRPr lang="zh-CN" altLang="en-US" dirty="0">
              <a:cs typeface="Arial" panose="020B0604020202020204" pitchFamily="34" charset="0"/>
            </a:endParaRPr>
          </a:p>
        </p:txBody>
      </p:sp>
      <p:sp>
        <p:nvSpPr>
          <p:cNvPr id="6" name="文本框 5"/>
          <p:cNvSpPr txBox="1"/>
          <p:nvPr/>
        </p:nvSpPr>
        <p:spPr>
          <a:xfrm>
            <a:off x="668338" y="1700168"/>
            <a:ext cx="6096000" cy="461665"/>
          </a:xfrm>
          <a:prstGeom prst="rect">
            <a:avLst/>
          </a:prstGeom>
          <a:noFill/>
        </p:spPr>
        <p:txBody>
          <a:bodyPr wrap="square">
            <a:spAutoFit/>
          </a:bodyPr>
          <a:lstStyle/>
          <a:p>
            <a:r>
              <a:rPr lang="zh-CN" altLang="en-US" dirty="0">
                <a:solidFill>
                  <a:schemeClr val="tx1"/>
                </a:solidFill>
              </a:rPr>
              <a:t>文本数据处理流程</a:t>
            </a:r>
            <a:endParaRPr lang="zh-CN" altLang="en-US" dirty="0">
              <a:solidFill>
                <a:schemeClr val="tx1"/>
              </a:solidFill>
            </a:endParaRPr>
          </a:p>
        </p:txBody>
      </p:sp>
      <p:graphicFrame>
        <p:nvGraphicFramePr>
          <p:cNvPr id="7" name="对象 6"/>
          <p:cNvGraphicFramePr/>
          <p:nvPr/>
        </p:nvGraphicFramePr>
        <p:xfrm>
          <a:off x="5593080" y="1428115"/>
          <a:ext cx="5972175" cy="3912870"/>
        </p:xfrm>
        <a:graphic>
          <a:graphicData uri="http://schemas.openxmlformats.org/presentationml/2006/ole">
            <mc:AlternateContent xmlns:mc="http://schemas.openxmlformats.org/markup-compatibility/2006">
              <mc:Choice xmlns:v="urn:schemas-microsoft-com:vml" Requires="v">
                <p:oleObj spid="_x0000_s8" name="" r:id="rId1" imgW="3143250" imgH="1771650" progId="Paint.Picture">
                  <p:embed/>
                </p:oleObj>
              </mc:Choice>
              <mc:Fallback>
                <p:oleObj name="" r:id="rId1" imgW="3143250" imgH="1771650" progId="Paint.Picture">
                  <p:embed/>
                  <p:pic>
                    <p:nvPicPr>
                      <p:cNvPr id="0" name="图片 7"/>
                      <p:cNvPicPr/>
                      <p:nvPr/>
                    </p:nvPicPr>
                    <p:blipFill>
                      <a:blip r:embed="rId2"/>
                      <a:stretch>
                        <a:fillRect/>
                      </a:stretch>
                    </p:blipFill>
                    <p:spPr>
                      <a:xfrm>
                        <a:off x="5593080" y="1428115"/>
                        <a:ext cx="5972175" cy="3912870"/>
                      </a:xfrm>
                      <a:prstGeom prst="rect">
                        <a:avLst/>
                      </a:prstGeom>
                    </p:spPr>
                  </p:pic>
                </p:oleObj>
              </mc:Fallback>
            </mc:AlternateContent>
          </a:graphicData>
        </a:graphic>
      </p:graphicFrame>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6227" y="1769706"/>
            <a:ext cx="8292662" cy="4431391"/>
          </a:xfrm>
          <a:prstGeom prst="rect">
            <a:avLst/>
          </a:prstGeom>
        </p:spPr>
      </p:pic>
      <p:sp>
        <p:nvSpPr>
          <p:cNvPr id="4" name="文本框 3"/>
          <p:cNvSpPr txBox="1"/>
          <p:nvPr/>
        </p:nvSpPr>
        <p:spPr>
          <a:xfrm>
            <a:off x="668338" y="1928452"/>
            <a:ext cx="6096000" cy="461665"/>
          </a:xfrm>
          <a:prstGeom prst="rect">
            <a:avLst/>
          </a:prstGeom>
          <a:noFill/>
        </p:spPr>
        <p:txBody>
          <a:bodyPr wrap="square">
            <a:spAutoFit/>
          </a:bodyPr>
          <a:lstStyle/>
          <a:p>
            <a:r>
              <a:rPr lang="en-US" altLang="zh-CN" dirty="0">
                <a:solidFill>
                  <a:schemeClr val="tx1"/>
                </a:solidFill>
              </a:rPr>
              <a:t>One Hot</a:t>
            </a:r>
            <a:r>
              <a:rPr lang="zh-CN" altLang="en-US" dirty="0">
                <a:solidFill>
                  <a:schemeClr val="tx1"/>
                </a:solidFill>
              </a:rPr>
              <a:t>编码</a:t>
            </a:r>
            <a:endParaRPr lang="zh-CN" altLang="en-US" dirty="0"/>
          </a:p>
        </p:txBody>
      </p:sp>
    </p:spTree>
  </p:cSld>
  <p:clrMapOvr>
    <a:masterClrMapping/>
  </p:clrMapOvr>
  <p:transition advTm="800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endParaRPr>
          </a:p>
        </p:txBody>
      </p:sp>
      <p:sp>
        <p:nvSpPr>
          <p:cNvPr id="20" name="文本框 19"/>
          <p:cNvSpPr txBox="1"/>
          <p:nvPr/>
        </p:nvSpPr>
        <p:spPr>
          <a:xfrm>
            <a:off x="668339" y="1530167"/>
            <a:ext cx="5549024" cy="4523105"/>
          </a:xfrm>
          <a:prstGeom prst="rect">
            <a:avLst/>
          </a:prstGeom>
          <a:noFill/>
        </p:spPr>
        <p:txBody>
          <a:bodyPr wrap="square">
            <a:spAutoFit/>
          </a:bodyPr>
          <a:lstStyle/>
          <a:p>
            <a:pPr algn="l">
              <a:lnSpc>
                <a:spcPct val="150000"/>
              </a:lnSpc>
              <a:buClrTx/>
              <a:buSzTx/>
              <a:buFontTx/>
            </a:pPr>
            <a:r>
              <a:rPr lang="zh-CN" altLang="en-US" dirty="0">
                <a:sym typeface="+mn-ea"/>
              </a:rPr>
              <a:t>如何学习嵌入矩阵？通过神经网络模型能很好地学习嵌入矩阵。</a:t>
            </a:r>
            <a:endParaRPr lang="zh-CN" altLang="en-US" dirty="0">
              <a:sym typeface="+mn-ea"/>
            </a:endParaRPr>
          </a:p>
          <a:p>
            <a:pPr algn="l">
              <a:lnSpc>
                <a:spcPct val="150000"/>
              </a:lnSpc>
              <a:buClrTx/>
              <a:buSzTx/>
              <a:buFontTx/>
            </a:pPr>
            <a:r>
              <a:rPr lang="zh-CN" altLang="en-US" dirty="0"/>
              <a:t>语言模型的训练</a:t>
            </a:r>
            <a:r>
              <a:rPr lang="zh-CN" altLang="en-US" b="0" i="0" dirty="0"/>
              <a:t>机制如下：</a:t>
            </a:r>
            <a:endParaRPr lang="zh-CN" altLang="en-US" b="0" i="0" dirty="0"/>
          </a:p>
          <a:p>
            <a:pPr marL="342900" indent="-342900" algn="l">
              <a:lnSpc>
                <a:spcPct val="150000"/>
              </a:lnSpc>
              <a:buClrTx/>
              <a:buSzTx/>
              <a:buFont typeface="Arial" panose="020B0604020202020204" pitchFamily="34" charset="0"/>
              <a:buChar char="•"/>
            </a:pPr>
            <a:r>
              <a:rPr lang="zh-CN" altLang="en-US" b="0" i="0" dirty="0"/>
              <a:t>获得大量文本数据（例如，所有维基百科文章）；</a:t>
            </a:r>
            <a:endParaRPr lang="zh-CN" altLang="en-US" b="0" i="0" dirty="0"/>
          </a:p>
          <a:p>
            <a:pPr marL="342900" indent="-342900" algn="l">
              <a:lnSpc>
                <a:spcPct val="150000"/>
              </a:lnSpc>
              <a:buClrTx/>
              <a:buSzTx/>
              <a:buFont typeface="Arial" panose="020B0604020202020204" pitchFamily="34" charset="0"/>
              <a:buChar char="•"/>
            </a:pPr>
            <a:r>
              <a:rPr lang="zh-CN" altLang="en-US" b="0" i="0" dirty="0"/>
              <a:t>用一个窗口（比如说三个单词）对所有文本进行滑动；</a:t>
            </a:r>
            <a:endParaRPr lang="zh-CN" altLang="en-US" b="0" i="0" dirty="0"/>
          </a:p>
          <a:p>
            <a:pPr marL="342900" indent="-342900" algn="l">
              <a:lnSpc>
                <a:spcPct val="150000"/>
              </a:lnSpc>
              <a:buClrTx/>
              <a:buSzTx/>
              <a:buFont typeface="Arial" panose="020B0604020202020204" pitchFamily="34" charset="0"/>
              <a:buChar char="•"/>
            </a:pPr>
            <a:r>
              <a:rPr lang="zh-CN" altLang="en-US" b="0" i="0" dirty="0"/>
              <a:t>滑动窗口用于为模型生成训练样本。</a:t>
            </a:r>
            <a:endParaRPr lang="zh-CN" altLang="en-US" b="0" i="0" dirty="0">
              <a:solidFill>
                <a:srgbClr val="000000"/>
              </a:solidFill>
              <a:effectLst/>
            </a:endParaRPr>
          </a:p>
        </p:txBody>
      </p:sp>
      <p:pic>
        <p:nvPicPr>
          <p:cNvPr id="22" name="图片 21"/>
          <p:cNvPicPr>
            <a:picLocks noChangeAspect="1"/>
          </p:cNvPicPr>
          <p:nvPr/>
        </p:nvPicPr>
        <p:blipFill>
          <a:blip r:embed="rId1"/>
          <a:stretch>
            <a:fillRect/>
          </a:stretch>
        </p:blipFill>
        <p:spPr>
          <a:xfrm>
            <a:off x="6217362" y="2301925"/>
            <a:ext cx="5306300" cy="2712109"/>
          </a:xfrm>
          <a:prstGeom prst="rect">
            <a:avLst/>
          </a:prstGeom>
        </p:spPr>
      </p:pic>
    </p:spTree>
  </p:cSld>
  <p:clrMapOvr>
    <a:masterClrMapping/>
  </p:clrMapOvr>
  <p:transition advTm="80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endParaRPr>
          </a:p>
        </p:txBody>
      </p:sp>
      <p:sp>
        <p:nvSpPr>
          <p:cNvPr id="13" name="文本框 12"/>
          <p:cNvSpPr txBox="1"/>
          <p:nvPr/>
        </p:nvSpPr>
        <p:spPr>
          <a:xfrm>
            <a:off x="668338" y="1646488"/>
            <a:ext cx="6096000" cy="461665"/>
          </a:xfrm>
          <a:prstGeom prst="rect">
            <a:avLst/>
          </a:prstGeom>
          <a:noFill/>
        </p:spPr>
        <p:txBody>
          <a:bodyPr wrap="square">
            <a:spAutoFit/>
          </a:bodyPr>
          <a:lstStyle/>
          <a:p>
            <a:r>
              <a:rPr lang="zh-CN" altLang="en-US" sz="2400" dirty="0">
                <a:effectLst/>
                <a:latin typeface="+mj-ea"/>
                <a:ea typeface="+mj-ea"/>
                <a:cs typeface="Euclid" panose="02020503060505020303" pitchFamily="18" charset="0"/>
              </a:rPr>
              <a:t>负采样</a:t>
            </a:r>
            <a:endParaRPr lang="zh-CN" altLang="zh-CN" sz="2400" dirty="0">
              <a:effectLst/>
              <a:latin typeface="+mj-ea"/>
              <a:ea typeface="+mj-ea"/>
              <a:cs typeface="Euclid" panose="02020503060505020303" pitchFamily="18" charset="0"/>
            </a:endParaRPr>
          </a:p>
        </p:txBody>
      </p:sp>
      <mc:AlternateContent xmlns:mc="http://schemas.openxmlformats.org/markup-compatibility/2006">
        <mc:Choice xmlns:a14="http://schemas.microsoft.com/office/drawing/2010/main" Requires="a14">
          <p:sp>
            <p:nvSpPr>
              <p:cNvPr id="8" name="文本框 7"/>
              <p:cNvSpPr txBox="1"/>
              <p:nvPr/>
            </p:nvSpPr>
            <p:spPr>
              <a:xfrm>
                <a:off x="668338" y="2076180"/>
                <a:ext cx="5995221" cy="373127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2000" kern="100" dirty="0">
                    <a:latin typeface="微软雅黑" panose="020B0503020204020204" pitchFamily="34" charset="-122"/>
                    <a:cs typeface="Times New Roman" panose="02020603050405020304" pitchFamily="18" charset="0"/>
                  </a:rPr>
                  <a:t>不是每次迭代都训练全部</a:t>
                </a:r>
                <a:r>
                  <a:rPr lang="en-US" altLang="zh-CN" sz="2000" kern="100" dirty="0">
                    <a:latin typeface="微软雅黑" panose="020B0503020204020204" pitchFamily="34" charset="-122"/>
                    <a:cs typeface="Times New Roman" panose="02020603050405020304" pitchFamily="18" charset="0"/>
                  </a:rPr>
                  <a:t>10,000</a:t>
                </a:r>
                <a:r>
                  <a:rPr lang="zh-CN" altLang="zh-CN" sz="2000" kern="100" dirty="0">
                    <a:latin typeface="微软雅黑" panose="020B0503020204020204" pitchFamily="34" charset="-122"/>
                    <a:cs typeface="Times New Roman" panose="02020603050405020304" pitchFamily="18" charset="0"/>
                  </a:rPr>
                  <a:t>个，我们只训练其中的</a:t>
                </a:r>
                <a:r>
                  <a:rPr lang="en-US" altLang="zh-CN" sz="2000" kern="100" dirty="0">
                    <a:latin typeface="微软雅黑" panose="020B0503020204020204" pitchFamily="34" charset="-122"/>
                    <a:cs typeface="Times New Roman" panose="02020603050405020304" pitchFamily="18" charset="0"/>
                  </a:rPr>
                  <a:t>5</a:t>
                </a:r>
                <a:r>
                  <a:rPr lang="zh-CN" altLang="zh-CN" sz="2000" kern="100" dirty="0">
                    <a:latin typeface="微软雅黑" panose="020B0503020204020204" pitchFamily="34" charset="-122"/>
                    <a:cs typeface="Times New Roman" panose="02020603050405020304" pitchFamily="18" charset="0"/>
                  </a:rPr>
                  <a:t>个</a:t>
                </a:r>
                <a:r>
                  <a:rPr lang="zh-CN" altLang="en-US" sz="2000" kern="100" dirty="0">
                    <a:latin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cs typeface="Times New Roman" panose="02020603050405020304" pitchFamily="18" charset="0"/>
                  </a:rPr>
                  <a:t>我们要训练对应真正目标词那一个分类器，再训练</a:t>
                </a:r>
                <a:r>
                  <a:rPr lang="en-US" altLang="zh-CN" sz="2000" kern="100" dirty="0">
                    <a:latin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cs typeface="Times New Roman" panose="02020603050405020304" pitchFamily="18" charset="0"/>
                  </a:rPr>
                  <a:t>个随机</a:t>
                </a:r>
                <a:r>
                  <a:rPr lang="zh-CN" altLang="en-US" sz="2000" kern="100" dirty="0">
                    <a:latin typeface="微软雅黑" panose="020B0503020204020204" pitchFamily="34" charset="-122"/>
                    <a:cs typeface="Times New Roman" panose="02020603050405020304" pitchFamily="18" charset="0"/>
                  </a:rPr>
                  <a:t>采样</a:t>
                </a:r>
                <a:r>
                  <a:rPr lang="zh-CN" altLang="zh-CN" sz="2000" kern="100" dirty="0">
                    <a:latin typeface="微软雅黑" panose="020B0503020204020204" pitchFamily="34" charset="-122"/>
                    <a:cs typeface="Times New Roman" panose="02020603050405020304" pitchFamily="18" charset="0"/>
                  </a:rPr>
                  <a:t>的负样本，这就是</a:t>
                </a:r>
                <a14:m>
                  <m:oMath xmlns:m="http://schemas.openxmlformats.org/officeDocument/2006/math">
                    <m:r>
                      <a:rPr lang="en-US" altLang="zh-CN" sz="2000" kern="100">
                        <a:latin typeface="Cambria Math" panose="02040503050406030204" pitchFamily="18" charset="0"/>
                        <a:cs typeface="Times New Roman" panose="02020603050405020304" pitchFamily="18" charset="0"/>
                      </a:rPr>
                      <m:t>𝐾</m:t>
                    </m:r>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4</m:t>
                    </m:r>
                  </m:oMath>
                </a14:m>
                <a:r>
                  <a:rPr lang="zh-CN" altLang="zh-CN" sz="2000" kern="100" dirty="0">
                    <a:latin typeface="微软雅黑" panose="020B0503020204020204" pitchFamily="34" charset="-122"/>
                    <a:cs typeface="Times New Roman" panose="02020603050405020304" pitchFamily="18" charset="0"/>
                  </a:rPr>
                  <a:t>的情况。</a:t>
                </a:r>
                <a:endParaRPr lang="en-US" altLang="zh-CN" sz="2000" kern="100" dirty="0">
                  <a:latin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2000" kern="100" dirty="0">
                    <a:latin typeface="微软雅黑" panose="020B0503020204020204" pitchFamily="34" charset="-122"/>
                    <a:cs typeface="Times New Roman" panose="02020603050405020304" pitchFamily="18" charset="0"/>
                  </a:rPr>
                  <a:t>不使用巨大的</a:t>
                </a:r>
                <a:r>
                  <a:rPr lang="en-US" altLang="zh-CN" sz="2000" kern="100" dirty="0">
                    <a:latin typeface="微软雅黑" panose="020B0503020204020204" pitchFamily="34" charset="-122"/>
                    <a:cs typeface="Times New Roman" panose="02020603050405020304" pitchFamily="18" charset="0"/>
                  </a:rPr>
                  <a:t>10,000</a:t>
                </a:r>
                <a:r>
                  <a:rPr lang="zh-CN" altLang="zh-CN" sz="2000" kern="100" dirty="0">
                    <a:latin typeface="微软雅黑" panose="020B0503020204020204" pitchFamily="34" charset="-122"/>
                    <a:cs typeface="Times New Roman" panose="02020603050405020304" pitchFamily="18" charset="0"/>
                  </a:rPr>
                  <a:t>维度的</a:t>
                </a:r>
                <a:r>
                  <a:rPr lang="en-US" altLang="zh-CN" sz="2000" kern="100" dirty="0" err="1">
                    <a:latin typeface="微软雅黑" panose="020B0503020204020204" pitchFamily="34" charset="-122"/>
                    <a:cs typeface="Times New Roman" panose="02020603050405020304" pitchFamily="18" charset="0"/>
                  </a:rPr>
                  <a:t>softmax</a:t>
                </a:r>
                <a:r>
                  <a:rPr lang="zh-CN" altLang="zh-CN" sz="2000" kern="100" dirty="0">
                    <a:latin typeface="微软雅黑" panose="020B0503020204020204" pitchFamily="34" charset="-122"/>
                    <a:cs typeface="Times New Roman" panose="02020603050405020304" pitchFamily="18" charset="0"/>
                  </a:rPr>
                  <a:t>，因为计算成本很高，而是把它转变为</a:t>
                </a:r>
                <a:r>
                  <a:rPr lang="en-US" altLang="zh-CN" sz="2000" kern="100" dirty="0">
                    <a:latin typeface="微软雅黑" panose="020B0503020204020204" pitchFamily="34" charset="-122"/>
                    <a:cs typeface="Times New Roman" panose="02020603050405020304" pitchFamily="18" charset="0"/>
                  </a:rPr>
                  <a:t>10,000</a:t>
                </a:r>
                <a:r>
                  <a:rPr lang="zh-CN" altLang="zh-CN" sz="2000" kern="100" dirty="0">
                    <a:latin typeface="微软雅黑" panose="020B0503020204020204" pitchFamily="34" charset="-122"/>
                    <a:cs typeface="Times New Roman" panose="02020603050405020304" pitchFamily="18" charset="0"/>
                  </a:rPr>
                  <a:t>个二分类问题，每次迭代我们要做的只是训练它们其中的</a:t>
                </a:r>
                <a14:m>
                  <m:oMath xmlns:m="http://schemas.openxmlformats.org/officeDocument/2006/math">
                    <m:r>
                      <a:rPr lang="en-US" altLang="zh-CN" sz="2000" kern="100">
                        <a:latin typeface="Cambria Math" panose="02040503050406030204" pitchFamily="18" charset="0"/>
                        <a:cs typeface="Times New Roman" panose="02020603050405020304" pitchFamily="18" charset="0"/>
                      </a:rPr>
                      <m:t>𝐾</m:t>
                    </m:r>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1</m:t>
                    </m:r>
                  </m:oMath>
                </a14:m>
                <a:r>
                  <a:rPr lang="zh-CN" altLang="zh-CN" sz="2000" kern="100" dirty="0">
                    <a:latin typeface="微软雅黑" panose="020B0503020204020204" pitchFamily="34" charset="-122"/>
                    <a:cs typeface="Times New Roman" panose="02020603050405020304" pitchFamily="18" charset="0"/>
                  </a:rPr>
                  <a:t>个，其中</a:t>
                </a:r>
                <a14:m>
                  <m:oMath xmlns:m="http://schemas.openxmlformats.org/officeDocument/2006/math">
                    <m:r>
                      <a:rPr lang="en-US" altLang="zh-CN" sz="2000" kern="100">
                        <a:latin typeface="Cambria Math" panose="02040503050406030204" pitchFamily="18" charset="0"/>
                        <a:cs typeface="Times New Roman" panose="02020603050405020304" pitchFamily="18" charset="0"/>
                      </a:rPr>
                      <m:t>𝐾</m:t>
                    </m:r>
                  </m:oMath>
                </a14:m>
                <a:r>
                  <a:rPr lang="zh-CN" altLang="zh-CN" sz="2000" kern="100" dirty="0">
                    <a:latin typeface="微软雅黑" panose="020B0503020204020204" pitchFamily="34" charset="-122"/>
                    <a:cs typeface="Times New Roman" panose="02020603050405020304" pitchFamily="18" charset="0"/>
                  </a:rPr>
                  <a:t>个负样本和</a:t>
                </a:r>
                <a:r>
                  <a:rPr lang="en-US" altLang="zh-CN" sz="2000" kern="100" dirty="0">
                    <a:latin typeface="微软雅黑" panose="020B0503020204020204" pitchFamily="34" charset="-122"/>
                    <a:cs typeface="Times New Roman" panose="02020603050405020304" pitchFamily="18" charset="0"/>
                  </a:rPr>
                  <a:t>1</a:t>
                </a:r>
                <a:r>
                  <a:rPr lang="zh-CN" altLang="zh-CN" sz="2000" kern="100" dirty="0">
                    <a:latin typeface="微软雅黑" panose="020B0503020204020204" pitchFamily="34" charset="-122"/>
                    <a:cs typeface="Times New Roman" panose="02020603050405020304" pitchFamily="18" charset="0"/>
                  </a:rPr>
                  <a:t>个正样本。</a:t>
                </a:r>
                <a:endParaRPr lang="en-US" altLang="zh-CN" sz="2000" kern="100" dirty="0">
                  <a:latin typeface="微软雅黑" panose="020B0503020204020204" pitchFamily="34" charset="-122"/>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68338" y="2076180"/>
                <a:ext cx="5995221" cy="3731278"/>
              </a:xfrm>
              <a:prstGeom prst="rect">
                <a:avLst/>
              </a:prstGeom>
              <a:blipFill rotWithShape="1">
                <a:blip r:embed="rId1"/>
                <a:stretch>
                  <a:fillRect l="-5" t="-10" r="8" b="10"/>
                </a:stretch>
              </a:blipFill>
            </p:spPr>
            <p:txBody>
              <a:bodyPr/>
              <a:lstStyle/>
              <a:p>
                <a:r>
                  <a:rPr lang="zh-CN" altLang="en-US">
                    <a:noFill/>
                  </a:rPr>
                  <a:t> </a:t>
                </a:r>
              </a:p>
            </p:txBody>
          </p:sp>
        </mc:Fallback>
      </mc:AlternateContent>
      <p:graphicFrame>
        <p:nvGraphicFramePr>
          <p:cNvPr id="4" name="对象 3"/>
          <p:cNvGraphicFramePr/>
          <p:nvPr/>
        </p:nvGraphicFramePr>
        <p:xfrm>
          <a:off x="7146925" y="2675255"/>
          <a:ext cx="5045075" cy="2156460"/>
        </p:xfrm>
        <a:graphic>
          <a:graphicData uri="http://schemas.openxmlformats.org/presentationml/2006/ole">
            <mc:AlternateContent xmlns:mc="http://schemas.openxmlformats.org/markup-compatibility/2006">
              <mc:Choice xmlns:v="urn:schemas-microsoft-com:vml" Requires="v">
                <p:oleObj spid="_x0000_s6" name="" r:id="rId2" imgW="4349750" imgH="1835150" progId="Paint.Picture">
                  <p:embed/>
                </p:oleObj>
              </mc:Choice>
              <mc:Fallback>
                <p:oleObj name="" r:id="rId2" imgW="4349750" imgH="1835150" progId="Paint.Picture">
                  <p:embed/>
                  <p:pic>
                    <p:nvPicPr>
                      <p:cNvPr id="0" name="图片 5"/>
                      <p:cNvPicPr/>
                      <p:nvPr/>
                    </p:nvPicPr>
                    <p:blipFill>
                      <a:blip r:embed="rId3"/>
                      <a:stretch>
                        <a:fillRect/>
                      </a:stretch>
                    </p:blipFill>
                    <p:spPr>
                      <a:xfrm>
                        <a:off x="7146925" y="2675255"/>
                        <a:ext cx="5045075" cy="2156460"/>
                      </a:xfrm>
                      <a:prstGeom prst="rect">
                        <a:avLst/>
                      </a:prstGeom>
                    </p:spPr>
                  </p:pic>
                </p:oleObj>
              </mc:Fallback>
            </mc:AlternateContent>
          </a:graphicData>
        </a:graphic>
      </p:graphicFrame>
    </p:spTree>
  </p:cSld>
  <p:clrMapOvr>
    <a:masterClrMapping/>
  </p:clrMapOvr>
  <p:transition advTm="8005"/>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endParaRPr>
          </a:p>
        </p:txBody>
      </p:sp>
      <p:sp>
        <p:nvSpPr>
          <p:cNvPr id="13" name="文本框 12"/>
          <p:cNvSpPr txBox="1"/>
          <p:nvPr/>
        </p:nvSpPr>
        <p:spPr>
          <a:xfrm>
            <a:off x="668338" y="1719129"/>
            <a:ext cx="10855324" cy="2308324"/>
          </a:xfrm>
          <a:prstGeom prst="rect">
            <a:avLst/>
          </a:prstGeom>
          <a:noFill/>
        </p:spPr>
        <p:txBody>
          <a:bodyPr wrap="square">
            <a:spAutoFit/>
          </a:bodyPr>
          <a:lstStyle/>
          <a:p>
            <a:r>
              <a:rPr lang="en-US" altLang="zh-CN" dirty="0">
                <a:latin typeface="Euclid" panose="02020503060505020303" pitchFamily="18" charset="0"/>
              </a:rPr>
              <a:t>Word2Vec</a:t>
            </a:r>
            <a:r>
              <a:rPr lang="zh-CN" altLang="en-US" dirty="0">
                <a:latin typeface="Euclid" panose="02020503060505020303" pitchFamily="18" charset="0"/>
              </a:rPr>
              <a:t>模型的两种主要训练模式‌：</a:t>
            </a:r>
            <a:endParaRPr lang="en-US" altLang="zh-CN" dirty="0">
              <a:latin typeface="Euclid" panose="02020503060505020303" pitchFamily="18" charset="0"/>
            </a:endParaRPr>
          </a:p>
          <a:p>
            <a:pPr marL="342900" indent="-342900">
              <a:buFont typeface="Arial" panose="020B0604020202020204" pitchFamily="34" charset="0"/>
              <a:buChar char="•"/>
            </a:pPr>
            <a:r>
              <a:rPr lang="en-US" altLang="zh-CN" dirty="0">
                <a:latin typeface="Euclid" panose="02020503060505020303" pitchFamily="18" charset="0"/>
              </a:rPr>
              <a:t>CBOW(continuous bag of words, </a:t>
            </a:r>
            <a:r>
              <a:rPr lang="zh-CN" altLang="en-US" dirty="0">
                <a:latin typeface="Euclid" panose="02020503060505020303" pitchFamily="18" charset="0"/>
              </a:rPr>
              <a:t>连续词袋模型</a:t>
            </a:r>
            <a:r>
              <a:rPr lang="en-US" altLang="zh-CN" dirty="0">
                <a:latin typeface="Euclid" panose="02020503060505020303" pitchFamily="18" charset="0"/>
              </a:rPr>
              <a:t>)</a:t>
            </a:r>
            <a:r>
              <a:rPr lang="zh-CN" altLang="en-US" dirty="0">
                <a:latin typeface="Euclid" panose="02020503060505020303" pitchFamily="18" charset="0"/>
              </a:rPr>
              <a:t>：通过上下文词来预测目标词，</a:t>
            </a:r>
            <a:r>
              <a:rPr lang="zh-CN" altLang="zh-CN" dirty="0">
                <a:latin typeface="Euclid" panose="02020503060505020303" pitchFamily="18" charset="0"/>
              </a:rPr>
              <a:t>对小型数据库比较合适</a:t>
            </a:r>
            <a:r>
              <a:rPr lang="zh-CN" altLang="en-US" dirty="0">
                <a:latin typeface="Euclid" panose="02020503060505020303" pitchFamily="18" charset="0"/>
              </a:rPr>
              <a:t>。</a:t>
            </a:r>
            <a:endParaRPr lang="en-US" altLang="zh-CN" dirty="0">
              <a:latin typeface="Euclid" panose="02020503060505020303" pitchFamily="18" charset="0"/>
            </a:endParaRPr>
          </a:p>
          <a:p>
            <a:pPr marL="342900" indent="-342900">
              <a:buFont typeface="Arial" panose="020B0604020202020204" pitchFamily="34" charset="0"/>
              <a:buChar char="•"/>
            </a:pPr>
            <a:r>
              <a:rPr lang="en-US" altLang="zh-CN" dirty="0">
                <a:latin typeface="Euclid" panose="02020503060505020303" pitchFamily="18" charset="0"/>
              </a:rPr>
              <a:t>Skip-Gram</a:t>
            </a:r>
            <a:r>
              <a:rPr lang="zh-CN" altLang="en-US" dirty="0">
                <a:latin typeface="Euclid" panose="02020503060505020303" pitchFamily="18" charset="0"/>
              </a:rPr>
              <a:t>：通过目标词来预测上下文词</a:t>
            </a:r>
            <a:r>
              <a:rPr lang="zh-CN" altLang="zh-CN" dirty="0">
                <a:latin typeface="Euclid" panose="02020503060505020303" pitchFamily="18" charset="0"/>
              </a:rPr>
              <a:t>，在大型语料中表现更好</a:t>
            </a:r>
            <a:r>
              <a:rPr lang="zh-CN" altLang="en-US" dirty="0">
                <a:latin typeface="Euclid" panose="02020503060505020303" pitchFamily="18" charset="0"/>
              </a:rPr>
              <a:t>。</a:t>
            </a:r>
            <a:endParaRPr lang="en-US" altLang="zh-CN" dirty="0">
              <a:latin typeface="Euclid" panose="02020503060505020303" pitchFamily="18" charset="0"/>
            </a:endParaRPr>
          </a:p>
          <a:p>
            <a:r>
              <a:rPr lang="zh-CN" altLang="zh-CN" dirty="0">
                <a:latin typeface="Euclid" panose="02020503060505020303" pitchFamily="18" charset="0"/>
              </a:rPr>
              <a:t>下图左边为</a:t>
            </a:r>
            <a:r>
              <a:rPr lang="en-US" altLang="zh-CN" dirty="0">
                <a:latin typeface="Euclid" panose="02020503060505020303" pitchFamily="18" charset="0"/>
              </a:rPr>
              <a:t>CBOW</a:t>
            </a:r>
            <a:r>
              <a:rPr lang="zh-CN" altLang="zh-CN" dirty="0">
                <a:latin typeface="Euclid" panose="02020503060505020303" pitchFamily="18" charset="0"/>
              </a:rPr>
              <a:t>，右边为</a:t>
            </a:r>
            <a:r>
              <a:rPr lang="en-US" altLang="zh-CN" dirty="0">
                <a:latin typeface="Euclid" panose="02020503060505020303" pitchFamily="18" charset="0"/>
              </a:rPr>
              <a:t>Skip-Gram</a:t>
            </a:r>
            <a:r>
              <a:rPr lang="zh-CN" altLang="zh-CN" dirty="0">
                <a:latin typeface="Euclid" panose="02020503060505020303" pitchFamily="18" charset="0"/>
              </a:rPr>
              <a:t>。</a:t>
            </a:r>
            <a:endParaRPr lang="zh-CN" altLang="en-US" dirty="0">
              <a:latin typeface="Euclid" panose="02020503060505020303" pitchFamily="18" charset="0"/>
            </a:endParaRPr>
          </a:p>
          <a:p>
            <a:endParaRPr lang="zh-CN" altLang="zh-CN" dirty="0">
              <a:latin typeface="Euclid" panose="02020503060505020303" pitchFamily="18" charset="0"/>
            </a:endParaRPr>
          </a:p>
        </p:txBody>
      </p:sp>
      <p:pic>
        <p:nvPicPr>
          <p:cNvPr id="14" name="Picture" title="fig:"/>
          <p:cNvPicPr/>
          <p:nvPr/>
        </p:nvPicPr>
        <p:blipFill>
          <a:blip r:embed="rId1"/>
          <a:stretch>
            <a:fillRect/>
          </a:stretch>
        </p:blipFill>
        <p:spPr bwMode="auto">
          <a:xfrm>
            <a:off x="1672965" y="3728905"/>
            <a:ext cx="2953029" cy="2962276"/>
          </a:xfrm>
          <a:prstGeom prst="rect">
            <a:avLst/>
          </a:prstGeom>
          <a:noFill/>
          <a:ln w="9525">
            <a:noFill/>
          </a:ln>
        </p:spPr>
      </p:pic>
      <p:pic>
        <p:nvPicPr>
          <p:cNvPr id="15" name="Picture" title="fig:"/>
          <p:cNvPicPr/>
          <p:nvPr/>
        </p:nvPicPr>
        <p:blipFill>
          <a:blip r:embed="rId2"/>
          <a:stretch>
            <a:fillRect/>
          </a:stretch>
        </p:blipFill>
        <p:spPr bwMode="auto">
          <a:xfrm>
            <a:off x="7375093" y="3728905"/>
            <a:ext cx="3227839" cy="2962276"/>
          </a:xfrm>
          <a:prstGeom prst="rect">
            <a:avLst/>
          </a:prstGeom>
          <a:noFill/>
          <a:ln w="9525">
            <a:noFill/>
          </a:ln>
        </p:spPr>
      </p:pic>
      <p:sp>
        <p:nvSpPr>
          <p:cNvPr id="2" name="文本框 1"/>
          <p:cNvSpPr txBox="1"/>
          <p:nvPr/>
        </p:nvSpPr>
        <p:spPr>
          <a:xfrm>
            <a:off x="668338" y="1331037"/>
            <a:ext cx="6096000" cy="460375"/>
          </a:xfrm>
          <a:prstGeom prst="rect">
            <a:avLst/>
          </a:prstGeom>
          <a:noFill/>
        </p:spPr>
        <p:txBody>
          <a:bodyPr wrap="square">
            <a:spAutoFit/>
          </a:bodyPr>
          <a:lstStyle/>
          <a:p>
            <a:pPr algn="l">
              <a:buClrTx/>
              <a:buSzTx/>
              <a:buFontTx/>
            </a:pPr>
            <a:r>
              <a:rPr lang="zh-CN" altLang="en-US" b="1" dirty="0">
                <a:sym typeface="+mn-ea"/>
              </a:rPr>
              <a:t>Word2Vec模型</a:t>
            </a:r>
            <a:endParaRPr lang="zh-CN" altLang="en-US" b="1" dirty="0"/>
          </a:p>
        </p:txBody>
      </p:sp>
    </p:spTree>
  </p:cSld>
  <p:clrMapOvr>
    <a:masterClrMapping/>
  </p:clrMapOvr>
  <p:transition advTm="800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词嵌入</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15" name="文本框 14"/>
              <p:cNvSpPr txBox="1"/>
              <p:nvPr/>
            </p:nvSpPr>
            <p:spPr>
              <a:xfrm>
                <a:off x="668339" y="2179741"/>
                <a:ext cx="10840490" cy="240284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kern="100" dirty="0" err="1">
                    <a:effectLst/>
                    <a:latin typeface="微软雅黑" panose="020B0503020204020204" pitchFamily="34" charset="-122"/>
                    <a:cs typeface="Times New Roman" panose="02020603050405020304" pitchFamily="18" charset="0"/>
                  </a:rPr>
                  <a:t>GloVe</a:t>
                </a:r>
                <a:r>
                  <a:rPr lang="en-US" altLang="zh-CN" sz="2000" kern="100" dirty="0">
                    <a:effectLst/>
                    <a:latin typeface="微软雅黑" panose="020B0503020204020204" pitchFamily="34" charset="-122"/>
                    <a:cs typeface="Times New Roman" panose="02020603050405020304" pitchFamily="18" charset="0"/>
                  </a:rPr>
                  <a:t>(global vectors for word representation</a:t>
                </a:r>
                <a:r>
                  <a:rPr lang="en-US" altLang="zh-CN" sz="2000" kern="100" dirty="0">
                    <a:latin typeface="微软雅黑" panose="020B0503020204020204" pitchFamily="34" charset="-122"/>
                    <a:cs typeface="Times New Roman" panose="02020603050405020304" pitchFamily="18" charset="0"/>
                  </a:rPr>
                  <a:t>)</a:t>
                </a:r>
                <a:r>
                  <a:rPr lang="zh-CN" altLang="en-US" sz="2000" kern="100" dirty="0">
                    <a:latin typeface="微软雅黑" panose="020B0503020204020204" pitchFamily="34" charset="-122"/>
                    <a:cs typeface="Times New Roman" panose="02020603050405020304" pitchFamily="18" charset="0"/>
                  </a:rPr>
                  <a:t>模型，</a:t>
                </a:r>
                <a:r>
                  <a:rPr lang="zh-CN" altLang="en-US" sz="2000" i="0" dirty="0">
                    <a:solidFill>
                      <a:srgbClr val="333333"/>
                    </a:solidFill>
                    <a:effectLst/>
                    <a:latin typeface="Arial" panose="020B0604020202020204" pitchFamily="34" charset="0"/>
                  </a:rPr>
                  <a:t>是一种用于将词语映射到连续向量空间的词嵌入方法。</a:t>
                </a:r>
                <a:endParaRPr lang="en-US" altLang="zh-CN" sz="2000" i="0" dirty="0">
                  <a:solidFill>
                    <a:srgbClr val="333333"/>
                  </a:solidFill>
                  <a:effectLst/>
                  <a:latin typeface="Arial" panose="020B0604020202020204" pitchFamily="34" charset="0"/>
                </a:endParaRPr>
              </a:p>
              <a:p>
                <a:pPr marL="342900" indent="-342900" algn="just">
                  <a:lnSpc>
                    <a:spcPct val="150000"/>
                  </a:lnSpc>
                  <a:buFont typeface="Arial" panose="020B0604020202020204" pitchFamily="34" charset="0"/>
                  <a:buChar char="•"/>
                </a:pPr>
                <a:r>
                  <a:rPr lang="zh-CN" altLang="zh-CN" sz="2000" kern="100" dirty="0">
                    <a:effectLst/>
                    <a:latin typeface="微软雅黑" panose="020B0503020204020204" pitchFamily="34" charset="-122"/>
                    <a:cs typeface="Times New Roman" panose="02020603050405020304" pitchFamily="18" charset="0"/>
                  </a:rPr>
                  <a:t>对于</a:t>
                </a:r>
                <a:r>
                  <a:rPr lang="en-US" altLang="zh-CN" sz="2000" kern="100" dirty="0" err="1">
                    <a:effectLst/>
                    <a:latin typeface="微软雅黑" panose="020B0503020204020204" pitchFamily="34" charset="-122"/>
                    <a:cs typeface="Times New Roman" panose="02020603050405020304" pitchFamily="18" charset="0"/>
                  </a:rPr>
                  <a:t>GloVe</a:t>
                </a:r>
                <a:r>
                  <a:rPr lang="zh-CN" altLang="zh-CN" sz="2000" kern="100" dirty="0">
                    <a:effectLst/>
                    <a:latin typeface="微软雅黑" panose="020B0503020204020204" pitchFamily="34" charset="-122"/>
                    <a:cs typeface="Times New Roman" panose="02020603050405020304" pitchFamily="18" charset="0"/>
                  </a:rPr>
                  <a:t>算法，我们可以定义上下文和目标词为任意两个位置相近的单词，假设是左右各</a:t>
                </a:r>
                <a:r>
                  <a:rPr lang="en-US" altLang="zh-CN" sz="2000" kern="100" dirty="0">
                    <a:effectLst/>
                    <a:latin typeface="微软雅黑" panose="020B0503020204020204" pitchFamily="34" charset="-122"/>
                    <a:cs typeface="Times New Roman" panose="02020603050405020304" pitchFamily="18" charset="0"/>
                  </a:rPr>
                  <a:t>10</a:t>
                </a:r>
                <a:r>
                  <a:rPr lang="zh-CN" altLang="zh-CN" sz="2000" kern="100" dirty="0">
                    <a:effectLst/>
                    <a:latin typeface="微软雅黑" panose="020B0503020204020204" pitchFamily="34" charset="-122"/>
                    <a:cs typeface="Times New Roman" panose="02020603050405020304" pitchFamily="18" charset="0"/>
                  </a:rPr>
                  <a:t>词的距离，那么</a:t>
                </a:r>
                <a14:m>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2000" kern="100" dirty="0">
                    <a:effectLst/>
                    <a:latin typeface="微软雅黑" panose="020B0503020204020204" pitchFamily="34" charset="-122"/>
                    <a:cs typeface="Times New Roman" panose="02020603050405020304" pitchFamily="18" charset="0"/>
                  </a:rPr>
                  <a:t>就是一个能够获取单词</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2000" kern="100" dirty="0">
                    <a:effectLst/>
                    <a:latin typeface="微软雅黑" panose="020B0503020204020204" pitchFamily="34" charset="-122"/>
                    <a:cs typeface="Times New Roman" panose="02020603050405020304" pitchFamily="18" charset="0"/>
                  </a:rPr>
                  <a:t>和单词</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2000" kern="100" dirty="0">
                    <a:effectLst/>
                    <a:latin typeface="微软雅黑" panose="020B0503020204020204" pitchFamily="34" charset="-122"/>
                    <a:cs typeface="Times New Roman" panose="02020603050405020304" pitchFamily="18" charset="0"/>
                  </a:rPr>
                  <a:t>出现位置相近的频率的计数器。</a:t>
                </a:r>
                <a:endParaRPr lang="zh-CN" altLang="zh-CN" sz="2000" kern="100" dirty="0">
                  <a:effectLst/>
                  <a:latin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2000" kern="100" dirty="0" err="1">
                    <a:effectLst/>
                    <a:latin typeface="微软雅黑" panose="020B0503020204020204" pitchFamily="34" charset="-122"/>
                    <a:cs typeface="Times New Roman" panose="02020603050405020304" pitchFamily="18" charset="0"/>
                  </a:rPr>
                  <a:t>GloVe</a:t>
                </a:r>
                <a:r>
                  <a:rPr lang="zh-CN" altLang="zh-CN" sz="2000" kern="100" dirty="0">
                    <a:effectLst/>
                    <a:latin typeface="微软雅黑" panose="020B0503020204020204" pitchFamily="34" charset="-122"/>
                    <a:cs typeface="Times New Roman" panose="02020603050405020304" pitchFamily="18" charset="0"/>
                  </a:rPr>
                  <a:t>模型做的就是进行优化，将他们之间的差距进行最小化处理</a:t>
                </a:r>
                <a:r>
                  <a:rPr lang="zh-CN" altLang="en-US" sz="2000" kern="100" dirty="0">
                    <a:effectLst/>
                    <a:latin typeface="微软雅黑" panose="020B0503020204020204" pitchFamily="34" charset="-122"/>
                    <a:cs typeface="Times New Roman" panose="02020603050405020304" pitchFamily="18" charset="0"/>
                  </a:rPr>
                  <a:t>。</a:t>
                </a:r>
                <a:endParaRPr lang="zh-CN" altLang="zh-CN" sz="2000" kern="100" dirty="0">
                  <a:latin typeface="微软雅黑" panose="020B0503020204020204" pitchFamily="34" charset="-122"/>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668339" y="2179741"/>
                <a:ext cx="10840490" cy="2402840"/>
              </a:xfrm>
              <a:prstGeom prst="rect">
                <a:avLst/>
              </a:prstGeom>
              <a:blipFill rotWithShape="1">
                <a:blip r:embed="rId1"/>
                <a:stretch>
                  <a:fillRect l="-3" t="-18" r="1" b="18"/>
                </a:stretch>
              </a:blipFill>
            </p:spPr>
            <p:txBody>
              <a:bodyPr/>
              <a:lstStyle/>
              <a:p>
                <a:r>
                  <a:rPr lang="zh-CN" altLang="en-US">
                    <a:noFill/>
                  </a:rPr>
                  <a:t> </a:t>
                </a:r>
              </a:p>
            </p:txBody>
          </p:sp>
        </mc:Fallback>
      </mc:AlternateContent>
      <p:sp>
        <p:nvSpPr>
          <p:cNvPr id="3" name="文本框 2"/>
          <p:cNvSpPr txBox="1"/>
          <p:nvPr/>
        </p:nvSpPr>
        <p:spPr>
          <a:xfrm>
            <a:off x="668338" y="1508630"/>
            <a:ext cx="6096000" cy="460375"/>
          </a:xfrm>
          <a:prstGeom prst="rect">
            <a:avLst/>
          </a:prstGeom>
          <a:noFill/>
        </p:spPr>
        <p:txBody>
          <a:bodyPr wrap="square">
            <a:spAutoFit/>
          </a:bodyPr>
          <a:lstStyle/>
          <a:p>
            <a:pPr algn="l">
              <a:buClrTx/>
              <a:buSzTx/>
              <a:buFontTx/>
            </a:pPr>
            <a:r>
              <a:rPr lang="zh-CN" altLang="en-US" b="1" dirty="0">
                <a:sym typeface="+mn-ea"/>
              </a:rPr>
              <a:t>GloVe模型</a:t>
            </a:r>
            <a:endParaRPr lang="zh-CN" altLang="en-US" b="1" dirty="0"/>
          </a:p>
        </p:txBody>
      </p:sp>
    </p:spTree>
  </p:cSld>
  <p:clrMapOvr>
    <a:masterClrMapping/>
  </p:clrMapOvr>
  <p:transition advTm="800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578009" y="1922810"/>
            <a:ext cx="10669111" cy="1198880"/>
          </a:xfrm>
          <a:prstGeom prst="rect">
            <a:avLst/>
          </a:prstGeom>
        </p:spPr>
        <p:txBody>
          <a:bodyPr wrap="square">
            <a:spAutoFit/>
          </a:bodyPr>
          <a:lstStyle/>
          <a:p>
            <a:pPr marL="514350" indent="-514350" algn="just">
              <a:lnSpc>
                <a:spcPct val="150000"/>
              </a:lnSpc>
              <a:spcAft>
                <a:spcPts val="0"/>
              </a:spcAft>
              <a:buFont typeface="+mj-lt"/>
              <a:buAutoNum type="arabicPeriod"/>
            </a:pPr>
            <a:r>
              <a:rPr lang="en-US" altLang="zh-CN" kern="100" dirty="0">
                <a:latin typeface="+mj-ea"/>
                <a:ea typeface="+mj-ea"/>
                <a:cs typeface="宋体" panose="02010600030101010101" pitchFamily="2" charset="-122"/>
              </a:rPr>
              <a:t>IAN GOODFELLOW</a:t>
            </a:r>
            <a:r>
              <a:rPr lang="zh-CN" altLang="zh-CN" kern="100" dirty="0">
                <a:latin typeface="+mj-ea"/>
                <a:ea typeface="+mj-ea"/>
                <a:cs typeface="宋体" panose="02010600030101010101" pitchFamily="2" charset="-122"/>
              </a:rPr>
              <a:t>等，《深度学习》</a:t>
            </a:r>
            <a:r>
              <a:rPr lang="zh-CN" altLang="en-US" kern="100" dirty="0">
                <a:latin typeface="+mj-ea"/>
                <a:ea typeface="+mj-ea"/>
                <a:cs typeface="宋体" panose="02010600030101010101" pitchFamily="2" charset="-122"/>
              </a:rPr>
              <a:t>，</a:t>
            </a:r>
            <a:r>
              <a:rPr lang="zh-CN" altLang="zh-CN" kern="100" dirty="0">
                <a:latin typeface="+mj-ea"/>
                <a:ea typeface="+mj-ea"/>
                <a:cs typeface="宋体" panose="02010600030101010101" pitchFamily="2" charset="-122"/>
              </a:rPr>
              <a:t>人民邮电出版社，</a:t>
            </a:r>
            <a:r>
              <a:rPr lang="en-US" altLang="zh-CN" kern="100" dirty="0">
                <a:latin typeface="+mj-ea"/>
                <a:ea typeface="+mj-ea"/>
                <a:cs typeface="宋体" panose="02010600030101010101" pitchFamily="2" charset="-122"/>
              </a:rPr>
              <a:t>2017</a:t>
            </a:r>
            <a:endParaRPr lang="en-US" altLang="zh-CN" kern="100" dirty="0">
              <a:latin typeface="+mj-ea"/>
              <a:ea typeface="+mj-ea"/>
              <a:cs typeface="宋体" panose="02010600030101010101" pitchFamily="2" charset="-122"/>
            </a:endParaRPr>
          </a:p>
          <a:p>
            <a:pPr marL="514350" indent="-514350" algn="just">
              <a:lnSpc>
                <a:spcPct val="150000"/>
              </a:lnSpc>
              <a:spcAft>
                <a:spcPts val="0"/>
              </a:spcAft>
              <a:buFont typeface="+mj-lt"/>
              <a:buAutoNum type="arabicPeriod"/>
            </a:pPr>
            <a:r>
              <a:rPr lang="en-US" altLang="zh-CN" kern="100" spc="-50" dirty="0">
                <a:latin typeface="+mj-ea"/>
                <a:ea typeface="+mj-ea"/>
              </a:rPr>
              <a:t>Andrew Ng</a:t>
            </a:r>
            <a:r>
              <a:rPr lang="zh-CN" altLang="en-US" kern="100" spc="-50" dirty="0">
                <a:latin typeface="+mj-ea"/>
                <a:ea typeface="+mj-ea"/>
              </a:rPr>
              <a:t>，</a:t>
            </a:r>
            <a:r>
              <a:rPr lang="en-US" altLang="zh-CN" kern="100" dirty="0">
                <a:latin typeface="+mj-ea"/>
                <a:ea typeface="+mj-ea"/>
                <a:cs typeface="宋体" panose="02010600030101010101" pitchFamily="2" charset="-122"/>
              </a:rPr>
              <a:t>http://www.deeplearning.ai</a:t>
            </a:r>
            <a:endParaRPr lang="en-US" altLang="zh-CN" kern="100" spc="-50" dirty="0">
              <a:latin typeface="+mj-ea"/>
              <a:ea typeface="+mj-ea"/>
            </a:endParaRPr>
          </a:p>
        </p:txBody>
      </p:sp>
    </p:spTree>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858635"/>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序列模型概述</a:t>
            </a:r>
            <a:endParaRPr lang="zh-CN" altLang="en-US" dirty="0">
              <a:solidFill>
                <a:schemeClr val="tx1"/>
              </a:solidFill>
            </a:endParaRPr>
          </a:p>
        </p:txBody>
      </p:sp>
      <p:sp>
        <p:nvSpPr>
          <p:cNvPr id="11" name="文本框 10"/>
          <p:cNvSpPr txBox="1"/>
          <p:nvPr/>
        </p:nvSpPr>
        <p:spPr>
          <a:xfrm>
            <a:off x="668337" y="1389489"/>
            <a:ext cx="10468850" cy="830997"/>
          </a:xfrm>
          <a:prstGeom prst="rect">
            <a:avLst/>
          </a:prstGeom>
          <a:noFill/>
        </p:spPr>
        <p:txBody>
          <a:bodyPr wrap="square">
            <a:spAutoFit/>
          </a:bodyPr>
          <a:lstStyle/>
          <a:p>
            <a:r>
              <a:rPr lang="zh-CN" altLang="zh-CN" sz="2400" kern="100" dirty="0">
                <a:effectLst/>
                <a:latin typeface="微软雅黑" panose="020B0503020204020204" pitchFamily="34" charset="-122"/>
                <a:cs typeface="Times New Roman" panose="02020603050405020304" pitchFamily="18" charset="0"/>
              </a:rPr>
              <a:t>循环神经网络（</a:t>
            </a:r>
            <a:r>
              <a:rPr lang="en-US" altLang="zh-CN" sz="2400" b="1" kern="100" dirty="0">
                <a:effectLst/>
                <a:latin typeface="微软雅黑" panose="020B0503020204020204" pitchFamily="34" charset="-122"/>
                <a:cs typeface="Times New Roman" panose="02020603050405020304" pitchFamily="18" charset="0"/>
              </a:rPr>
              <a:t>RNN</a:t>
            </a:r>
            <a:r>
              <a:rPr lang="zh-CN" altLang="zh-CN" sz="2400" kern="100" dirty="0">
                <a:effectLst/>
                <a:latin typeface="微软雅黑" panose="020B0503020204020204" pitchFamily="34" charset="-122"/>
                <a:cs typeface="Times New Roman" panose="02020603050405020304" pitchFamily="18" charset="0"/>
              </a:rPr>
              <a:t>）之类的模型在语音识别、自然语言处理和其他领域中引起变革。</a:t>
            </a:r>
            <a:endParaRPr lang="zh-CN" altLang="en-US" dirty="0">
              <a:latin typeface="微软雅黑" panose="020B0503020204020204" pitchFamily="34" charset="-122"/>
            </a:endParaRPr>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5763284" cy="677863"/>
          </a:xfrm>
        </p:spPr>
        <p:txBody>
          <a:bodyPr/>
          <a:lstStyle/>
          <a:p>
            <a:pPr algn="l" eaLnBrk="1" hangingPunct="1"/>
            <a:r>
              <a:rPr lang="zh-CN" altLang="en-US" dirty="0">
                <a:solidFill>
                  <a:schemeClr val="tx1"/>
                </a:solidFill>
              </a:rPr>
              <a:t>序列模型解决的问题</a:t>
            </a:r>
            <a:endParaRPr lang="zh-CN" altLang="en-US" dirty="0">
              <a:solidFill>
                <a:schemeClr val="tx1"/>
              </a:solidFill>
            </a:endParaRPr>
          </a:p>
        </p:txBody>
      </p:sp>
      <p:sp>
        <p:nvSpPr>
          <p:cNvPr id="7" name="文本框 6"/>
          <p:cNvSpPr txBox="1"/>
          <p:nvPr/>
        </p:nvSpPr>
        <p:spPr>
          <a:xfrm>
            <a:off x="668338" y="1703259"/>
            <a:ext cx="10187730" cy="3011658"/>
          </a:xfrm>
          <a:prstGeom prst="rect">
            <a:avLst/>
          </a:prstGeom>
          <a:noFill/>
        </p:spPr>
        <p:txBody>
          <a:bodyPr wrap="square">
            <a:spAutoFit/>
          </a:bodyPr>
          <a:lstStyle/>
          <a:p>
            <a:pPr marL="927100" lvl="1" indent="-247650">
              <a:lnSpc>
                <a:spcPct val="100000"/>
              </a:lnSpc>
              <a:spcBef>
                <a:spcPts val="520"/>
              </a:spcBef>
              <a:buClr>
                <a:srgbClr val="009DD9"/>
              </a:buClr>
              <a:buSzPct val="69000"/>
              <a:buFont typeface="Wingdings 2" panose="05020102010507070707"/>
              <a:buChar char=""/>
              <a:tabLst>
                <a:tab pos="927100" algn="l"/>
                <a:tab pos="927735" algn="l"/>
              </a:tabLst>
            </a:pPr>
            <a:r>
              <a:rPr lang="zh-CN" altLang="en-US" sz="2800" b="1" spc="-5" dirty="0">
                <a:latin typeface="宋体" panose="02010600030101010101" pitchFamily="2" charset="-122"/>
                <a:cs typeface="宋体" panose="02010600030101010101" pitchFamily="2" charset="-122"/>
              </a:rPr>
              <a:t>卷积神经网络或全连接网络的局限性</a:t>
            </a:r>
            <a:endParaRPr lang="zh-CN" altLang="en-US" sz="2800" dirty="0">
              <a:latin typeface="宋体" panose="02010600030101010101" pitchFamily="2" charset="-122"/>
              <a:cs typeface="宋体" panose="02010600030101010101" pitchFamily="2" charset="-122"/>
            </a:endParaRPr>
          </a:p>
          <a:p>
            <a:pPr marL="1200150" lvl="2" indent="-208915">
              <a:lnSpc>
                <a:spcPct val="150000"/>
              </a:lnSpc>
              <a:spcBef>
                <a:spcPts val="490"/>
              </a:spcBef>
              <a:buClr>
                <a:srgbClr val="0AD0D9"/>
              </a:buClr>
              <a:buSzPct val="65000"/>
              <a:buFont typeface="Wingdings 2" panose="05020102010507070707"/>
              <a:buChar char=""/>
              <a:tabLst>
                <a:tab pos="1200150" algn="l"/>
              </a:tabLst>
            </a:pPr>
            <a:r>
              <a:rPr lang="zh-CN" altLang="en-US" sz="2800" spc="5" dirty="0">
                <a:latin typeface="宋体" panose="02010600030101010101" pitchFamily="2" charset="-122"/>
                <a:cs typeface="宋体" panose="02010600030101010101" pitchFamily="2" charset="-122"/>
              </a:rPr>
              <a:t>同一层节点之间无关联，从</a:t>
            </a:r>
            <a:r>
              <a:rPr lang="zh-CN" altLang="en-US" sz="2800" spc="-5" dirty="0">
                <a:latin typeface="宋体" panose="02010600030101010101" pitchFamily="2" charset="-122"/>
                <a:cs typeface="宋体" panose="02010600030101010101" pitchFamily="2" charset="-122"/>
              </a:rPr>
              <a:t>而</a:t>
            </a:r>
            <a:r>
              <a:rPr lang="zh-CN" altLang="en-US" sz="2800" spc="5" dirty="0">
                <a:latin typeface="宋体" panose="02010600030101010101" pitchFamily="2" charset="-122"/>
                <a:cs typeface="宋体" panose="02010600030101010101" pitchFamily="2" charset="-122"/>
              </a:rPr>
              <a:t>导致获取时序规则方面功能不足。</a:t>
            </a:r>
            <a:endParaRPr lang="zh-CN" altLang="en-US" sz="2800" dirty="0">
              <a:latin typeface="宋体" panose="02010600030101010101" pitchFamily="2" charset="-122"/>
              <a:cs typeface="宋体" panose="02010600030101010101" pitchFamily="2" charset="-122"/>
            </a:endParaRPr>
          </a:p>
          <a:p>
            <a:pPr marL="927100" lvl="1" indent="-247650">
              <a:lnSpc>
                <a:spcPct val="100000"/>
              </a:lnSpc>
              <a:spcBef>
                <a:spcPts val="500"/>
              </a:spcBef>
              <a:buClr>
                <a:srgbClr val="009DD9"/>
              </a:buClr>
              <a:buSzPct val="69000"/>
              <a:buFont typeface="Wingdings 2" panose="05020102010507070707"/>
              <a:buChar char=""/>
              <a:tabLst>
                <a:tab pos="927100" algn="l"/>
                <a:tab pos="927735" algn="l"/>
              </a:tabLst>
            </a:pPr>
            <a:r>
              <a:rPr lang="zh-CN" altLang="en-US" sz="2800" b="1" dirty="0">
                <a:latin typeface="宋体" panose="02010600030101010101" pitchFamily="2" charset="-122"/>
                <a:cs typeface="宋体" panose="02010600030101010101" pitchFamily="2" charset="-122"/>
              </a:rPr>
              <a:t>序列模型可以解决时序问题</a:t>
            </a:r>
            <a:endParaRPr lang="zh-CN" altLang="en-US" sz="2800" dirty="0">
              <a:latin typeface="宋体" panose="02010600030101010101" pitchFamily="2" charset="-122"/>
              <a:cs typeface="宋体" panose="02010600030101010101" pitchFamily="2" charset="-122"/>
            </a:endParaRPr>
          </a:p>
          <a:p>
            <a:pPr marL="1200150" lvl="2" indent="-208915">
              <a:lnSpc>
                <a:spcPct val="150000"/>
              </a:lnSpc>
              <a:spcBef>
                <a:spcPts val="485"/>
              </a:spcBef>
              <a:buClr>
                <a:srgbClr val="0AD0D9"/>
              </a:buClr>
              <a:buSzPct val="65000"/>
              <a:buFont typeface="Wingdings 2" panose="05020102010507070707"/>
              <a:buChar char=""/>
              <a:tabLst>
                <a:tab pos="1200150" algn="l"/>
              </a:tabLst>
            </a:pPr>
            <a:r>
              <a:rPr lang="zh-CN" altLang="en-US" sz="2800" spc="5" dirty="0">
                <a:latin typeface="宋体" panose="02010600030101010101" pitchFamily="2" charset="-122"/>
                <a:cs typeface="宋体" panose="02010600030101010101" pitchFamily="2" charset="-122"/>
              </a:rPr>
              <a:t>基于语言模型</a:t>
            </a:r>
            <a:r>
              <a:rPr lang="en-US" altLang="zh-CN" sz="2800" spc="5" dirty="0">
                <a:latin typeface="宋体" panose="02010600030101010101" pitchFamily="2" charset="-122"/>
                <a:cs typeface="宋体" panose="02010600030101010101" pitchFamily="2" charset="-122"/>
              </a:rPr>
              <a:t>(</a:t>
            </a:r>
            <a:r>
              <a:rPr lang="en-US" altLang="zh-CN" sz="2800" spc="-5" dirty="0">
                <a:latin typeface="Constantia" panose="02030602050306030303"/>
                <a:cs typeface="Constantia" panose="02030602050306030303"/>
              </a:rPr>
              <a:t>LM)</a:t>
            </a:r>
            <a:r>
              <a:rPr lang="zh-CN" altLang="en-US" sz="2800" spc="5" dirty="0">
                <a:latin typeface="宋体" panose="02010600030101010101" pitchFamily="2" charset="-122"/>
                <a:cs typeface="宋体" panose="02010600030101010101" pitchFamily="2" charset="-122"/>
              </a:rPr>
              <a:t>，因此可以</a:t>
            </a:r>
            <a:r>
              <a:rPr lang="zh-CN" altLang="en-US" sz="2800" spc="-5" dirty="0">
                <a:latin typeface="宋体" panose="02010600030101010101" pitchFamily="2" charset="-122"/>
                <a:cs typeface="宋体" panose="02010600030101010101" pitchFamily="2" charset="-122"/>
              </a:rPr>
              <a:t>捕</a:t>
            </a:r>
            <a:r>
              <a:rPr lang="zh-CN" altLang="en-US" sz="2800" spc="5" dirty="0">
                <a:latin typeface="宋体" panose="02010600030101010101" pitchFamily="2" charset="-122"/>
                <a:cs typeface="宋体" panose="02010600030101010101" pitchFamily="2" charset="-122"/>
              </a:rPr>
              <a:t>捉时</a:t>
            </a:r>
            <a:r>
              <a:rPr lang="zh-CN" altLang="en-US" sz="2800" spc="-5" dirty="0">
                <a:latin typeface="宋体" panose="02010600030101010101" pitchFamily="2" charset="-122"/>
                <a:cs typeface="宋体" panose="02010600030101010101" pitchFamily="2" charset="-122"/>
              </a:rPr>
              <a:t>序</a:t>
            </a:r>
            <a:r>
              <a:rPr lang="zh-CN" altLang="en-US" sz="2800" spc="5" dirty="0">
                <a:latin typeface="宋体" panose="02010600030101010101" pitchFamily="2" charset="-122"/>
                <a:cs typeface="宋体" panose="02010600030101010101" pitchFamily="2" charset="-122"/>
              </a:rPr>
              <a:t>规则信</a:t>
            </a:r>
            <a:r>
              <a:rPr lang="zh-CN" altLang="en-US" sz="2800" spc="-5" dirty="0">
                <a:latin typeface="宋体" panose="02010600030101010101" pitchFamily="2" charset="-122"/>
                <a:cs typeface="宋体" panose="02010600030101010101" pitchFamily="2" charset="-122"/>
              </a:rPr>
              <a:t>息。</a:t>
            </a:r>
            <a:endParaRPr lang="zh-CN" altLang="en-US" sz="2800" dirty="0">
              <a:latin typeface="宋体" panose="02010600030101010101" pitchFamily="2" charset="-122"/>
              <a:cs typeface="宋体" panose="02010600030101010101" pitchFamily="2" charset="-122"/>
            </a:endParaRPr>
          </a:p>
        </p:txBody>
      </p:sp>
    </p:spTree>
  </p:cSld>
  <p:clrMapOvr>
    <a:masterClrMapping/>
  </p:clrMapOvr>
  <p:transition advTm="80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3" name="文本框 2"/>
          <p:cNvSpPr txBox="1"/>
          <p:nvPr/>
        </p:nvSpPr>
        <p:spPr>
          <a:xfrm>
            <a:off x="668338" y="1458674"/>
            <a:ext cx="6096000" cy="461665"/>
          </a:xfrm>
          <a:prstGeom prst="rect">
            <a:avLst/>
          </a:prstGeom>
          <a:noFill/>
        </p:spPr>
        <p:txBody>
          <a:bodyPr wrap="square">
            <a:spAutoFit/>
          </a:bodyPr>
          <a:lstStyle/>
          <a:p>
            <a:r>
              <a:rPr lang="zh-CN" altLang="en-US" b="1" dirty="0"/>
              <a:t>时间序列预测</a:t>
            </a:r>
            <a:endParaRPr lang="zh-CN" altLang="en-US" b="1" dirty="0"/>
          </a:p>
        </p:txBody>
      </p:sp>
      <p:sp>
        <p:nvSpPr>
          <p:cNvPr id="4" name="文本框 3"/>
          <p:cNvSpPr txBox="1"/>
          <p:nvPr/>
        </p:nvSpPr>
        <p:spPr>
          <a:xfrm>
            <a:off x="670500" y="2304333"/>
            <a:ext cx="10851000" cy="2249334"/>
          </a:xfrm>
          <a:prstGeom prst="rect">
            <a:avLst/>
          </a:prstGeom>
          <a:noFill/>
        </p:spPr>
        <p:txBody>
          <a:bodyPr wrap="square">
            <a:spAutoFit/>
          </a:bodyPr>
          <a:lstStyle/>
          <a:p>
            <a:pPr marL="800100" lvl="1" indent="-342900">
              <a:lnSpc>
                <a:spcPct val="150000"/>
              </a:lnSpc>
              <a:spcAft>
                <a:spcPts val="0"/>
              </a:spcAft>
              <a:buFont typeface="Arial" panose="020B0604020202020204" pitchFamily="34" charset="0"/>
              <a:buChar char="•"/>
            </a:pPr>
            <a:r>
              <a:rPr lang="zh-CN" altLang="en-US" b="0" i="0" dirty="0">
                <a:solidFill>
                  <a:srgbClr val="333333"/>
                </a:solidFill>
                <a:effectLst/>
                <a:latin typeface="Helvetica Neue"/>
              </a:rPr>
              <a:t>时间序列预测是指利用获得的数据按时间顺序排成序列，分析其变化方向和程度，从而对未来若干时期可能达到的水平进行推测。</a:t>
            </a:r>
            <a:endParaRPr lang="en-US" altLang="zh-CN" b="0" i="0" dirty="0">
              <a:solidFill>
                <a:srgbClr val="333333"/>
              </a:solidFill>
              <a:effectLst/>
              <a:latin typeface="Helvetica Neue"/>
            </a:endParaRPr>
          </a:p>
          <a:p>
            <a:pPr marL="800100" lvl="1" indent="-342900">
              <a:lnSpc>
                <a:spcPct val="150000"/>
              </a:lnSpc>
              <a:spcAft>
                <a:spcPts val="0"/>
              </a:spcAft>
              <a:buFont typeface="Arial" panose="020B0604020202020204" pitchFamily="34" charset="0"/>
              <a:buChar char="•"/>
            </a:pPr>
            <a:r>
              <a:rPr lang="zh-CN" altLang="en-US" b="0" i="0" dirty="0">
                <a:solidFill>
                  <a:srgbClr val="191B1F"/>
                </a:solidFill>
                <a:effectLst/>
                <a:latin typeface="-apple-system"/>
              </a:rPr>
              <a:t>时间序列预测在多个领域中都有广泛应用，包括经济预测、天气预报、销售预测、库存管理、疾病传播预测、网站流量预测、电力负荷预测等。</a:t>
            </a:r>
            <a:endParaRPr lang="zh-CN" altLang="en-US" b="0" i="0" dirty="0">
              <a:solidFill>
                <a:srgbClr val="191B1F"/>
              </a:solidFill>
              <a:effectLst/>
              <a:latin typeface="-apple-system"/>
            </a:endParaRPr>
          </a:p>
        </p:txBody>
      </p:sp>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4" name="文本框 3"/>
          <p:cNvSpPr txBox="1"/>
          <p:nvPr/>
        </p:nvSpPr>
        <p:spPr>
          <a:xfrm>
            <a:off x="670500" y="1373800"/>
            <a:ext cx="10851000" cy="5323205"/>
          </a:xfrm>
          <a:prstGeom prst="rect">
            <a:avLst/>
          </a:prstGeom>
          <a:noFill/>
        </p:spPr>
        <p:txBody>
          <a:bodyPr wrap="square">
            <a:spAutoFit/>
          </a:bodyPr>
          <a:lstStyle/>
          <a:p>
            <a:pPr algn="l">
              <a:buNone/>
            </a:pPr>
            <a:r>
              <a:rPr lang="zh-CN" altLang="en-US" sz="2000" b="0" i="0" dirty="0">
                <a:effectLst/>
                <a:cs typeface="Arial" panose="020B0604020202020204" pitchFamily="34" charset="0"/>
              </a:rPr>
              <a:t>时间序列预测按算法大致可以分为以下几种类型：</a:t>
            </a:r>
            <a:endParaRPr lang="zh-CN" altLang="en-US" sz="2000" b="0" i="0" dirty="0">
              <a:effectLst/>
              <a:cs typeface="Arial" panose="020B0604020202020204" pitchFamily="34" charset="0"/>
            </a:endParaRPr>
          </a:p>
          <a:p>
            <a:pPr marL="342900" indent="-342900" algn="l">
              <a:buFont typeface="Arial" panose="020B0604020202020204" pitchFamily="34" charset="0"/>
              <a:buChar char="•"/>
            </a:pPr>
            <a:r>
              <a:rPr lang="zh-CN" altLang="en-US" sz="2000" b="0" i="0" dirty="0">
                <a:effectLst/>
                <a:cs typeface="Arial" panose="020B0604020202020204" pitchFamily="34" charset="0"/>
              </a:rPr>
              <a:t>基于统计学的预测方法：</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自回归模型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AR</a:t>
            </a:r>
            <a:r>
              <a:rPr lang="zh-CN" altLang="en-US" sz="2000" b="0" i="0" dirty="0">
                <a:effectLst/>
                <a:cs typeface="Arial" panose="020B0604020202020204" pitchFamily="34" charset="0"/>
              </a:rPr>
              <a:t>）：预测值依赖于过去的值。</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移动平均模型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MA</a:t>
            </a:r>
            <a:r>
              <a:rPr lang="zh-CN" altLang="en-US" sz="2000" b="0" i="0" dirty="0">
                <a:effectLst/>
                <a:cs typeface="Arial" panose="020B0604020202020204" pitchFamily="34" charset="0"/>
              </a:rPr>
              <a:t>）：预测值依赖于过去的误差项。</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自回归移动平均模型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ARMA</a:t>
            </a:r>
            <a:r>
              <a:rPr lang="zh-CN" altLang="en-US" sz="2000" b="0" i="0" dirty="0">
                <a:effectLst/>
                <a:cs typeface="Arial" panose="020B0604020202020204" pitchFamily="34" charset="0"/>
              </a:rPr>
              <a:t>）：结合了</a:t>
            </a:r>
            <a:r>
              <a:rPr lang="en-US" altLang="zh-CN" sz="2000" b="0" i="0" dirty="0">
                <a:effectLst/>
                <a:cs typeface="Arial" panose="020B0604020202020204" pitchFamily="34" charset="0"/>
              </a:rPr>
              <a:t>AR</a:t>
            </a:r>
            <a:r>
              <a:rPr lang="zh-CN" altLang="en-US" sz="2000" b="0" i="0" dirty="0">
                <a:effectLst/>
                <a:cs typeface="Arial" panose="020B0604020202020204" pitchFamily="34" charset="0"/>
              </a:rPr>
              <a:t>和</a:t>
            </a:r>
            <a:r>
              <a:rPr lang="en-US" altLang="zh-CN" sz="2000" b="0" i="0" dirty="0">
                <a:effectLst/>
                <a:cs typeface="Arial" panose="020B0604020202020204" pitchFamily="34" charset="0"/>
              </a:rPr>
              <a:t>MA</a:t>
            </a:r>
            <a:r>
              <a:rPr lang="zh-CN" altLang="en-US" sz="2000" b="0" i="0" dirty="0">
                <a:effectLst/>
                <a:cs typeface="Arial" panose="020B0604020202020204" pitchFamily="34" charset="0"/>
              </a:rPr>
              <a:t>模型。</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自回归积分移动平均模型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ARIMA</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ARMA</a:t>
            </a:r>
            <a:r>
              <a:rPr lang="zh-CN" altLang="en-US" sz="2000" b="0" i="0" dirty="0">
                <a:effectLst/>
                <a:cs typeface="Arial" panose="020B0604020202020204" pitchFamily="34" charset="0"/>
              </a:rPr>
              <a:t>模型加上差分操作以使序列平稳。</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季节性</a:t>
            </a:r>
            <a:r>
              <a:rPr lang="en-US" altLang="zh-CN" sz="2000" b="0" i="0" u="none" strike="noStrike" dirty="0">
                <a:effectLst/>
                <a:cs typeface="Arial" panose="020B0604020202020204" pitchFamily="34" charset="0"/>
              </a:rPr>
              <a:t>ARIMA</a:t>
            </a:r>
            <a:r>
              <a:rPr lang="zh-CN" altLang="en-US" sz="2000" b="0" i="0" u="none" strike="noStrike" dirty="0">
                <a:effectLst/>
                <a:cs typeface="Arial" panose="020B0604020202020204" pitchFamily="34" charset="0"/>
              </a:rPr>
              <a:t>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SARIMA</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ARIMA</a:t>
            </a:r>
            <a:r>
              <a:rPr lang="zh-CN" altLang="en-US" sz="2000" b="0" i="0" dirty="0">
                <a:effectLst/>
                <a:cs typeface="Arial" panose="020B0604020202020204" pitchFamily="34" charset="0"/>
              </a:rPr>
              <a:t>模型的扩展，考虑季节性效应。</a:t>
            </a:r>
            <a:endParaRPr lang="zh-CN" altLang="en-US" sz="2000" b="0" i="0" dirty="0">
              <a:effectLst/>
              <a:cs typeface="Arial" panose="020B0604020202020204" pitchFamily="34" charset="0"/>
            </a:endParaRPr>
          </a:p>
          <a:p>
            <a:pPr marL="342900" indent="-342900" algn="l">
              <a:buFont typeface="Arial" panose="020B0604020202020204" pitchFamily="34" charset="0"/>
              <a:buChar char="•"/>
            </a:pPr>
            <a:r>
              <a:rPr lang="zh-CN" altLang="en-US" sz="2000" b="0" i="0" dirty="0">
                <a:effectLst/>
                <a:cs typeface="Arial" panose="020B0604020202020204" pitchFamily="34" charset="0"/>
              </a:rPr>
              <a:t>基于机器学习的预测方法：</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线性回归法</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Linear Regression</a:t>
            </a:r>
            <a:r>
              <a:rPr lang="zh-CN" altLang="en-US" sz="2000" b="0" i="0" dirty="0">
                <a:effectLst/>
                <a:cs typeface="Arial" panose="020B0604020202020204" pitchFamily="34" charset="0"/>
              </a:rPr>
              <a:t>）：通过建立线性回归模型来拟合已有的时间序列数据，并预测未来值。</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en-US" altLang="zh-CN" sz="2000" b="0" i="0" dirty="0" err="1">
                <a:effectLst/>
                <a:cs typeface="Arial" panose="020B0604020202020204" pitchFamily="34" charset="0"/>
              </a:rPr>
              <a:t>XGBoost</a:t>
            </a:r>
            <a:r>
              <a:rPr lang="zh-CN" altLang="en-US" sz="2000" b="0" i="0" dirty="0">
                <a:effectLst/>
                <a:cs typeface="Arial" panose="020B0604020202020204" pitchFamily="34" charset="0"/>
              </a:rPr>
              <a:t>：是一种强大的梯度提升树算法，以其可扩展性、速度和处理数据中复杂关系的能力而闻名，在时间序列预测任务中表现出色。</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en-US" altLang="zh-CN" sz="2000" b="0" i="0" u="none" strike="noStrike" dirty="0">
                <a:effectLst/>
                <a:cs typeface="Arial" panose="020B0604020202020204" pitchFamily="34" charset="0"/>
              </a:rPr>
              <a:t>Prophet</a:t>
            </a:r>
            <a:r>
              <a:rPr lang="zh-CN" altLang="en-US" sz="2000" b="0" i="0" u="none" strike="noStrike" dirty="0">
                <a:effectLst/>
                <a:cs typeface="Arial" panose="020B0604020202020204" pitchFamily="34" charset="0"/>
              </a:rPr>
              <a:t>模型</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Facebook</a:t>
            </a:r>
            <a:r>
              <a:rPr lang="zh-CN" altLang="en-US" sz="2000" b="0" i="0" dirty="0">
                <a:effectLst/>
                <a:cs typeface="Arial" panose="020B0604020202020204" pitchFamily="34" charset="0"/>
              </a:rPr>
              <a:t>开源的预测工具，特别适用于有季节性和趋势的时间序列。</a:t>
            </a:r>
            <a:endParaRPr lang="zh-CN" altLang="en-US" sz="2000" b="0" i="0" dirty="0">
              <a:effectLst/>
              <a:cs typeface="Arial" panose="020B0604020202020204" pitchFamily="34" charset="0"/>
            </a:endParaRPr>
          </a:p>
          <a:p>
            <a:pPr marL="342900" indent="-342900" algn="l">
              <a:buFont typeface="Arial" panose="020B0604020202020204" pitchFamily="34" charset="0"/>
              <a:buChar char="•"/>
            </a:pPr>
            <a:r>
              <a:rPr lang="zh-CN" altLang="en-US" sz="2000" b="0" i="0" dirty="0">
                <a:effectLst/>
                <a:cs typeface="Arial" panose="020B0604020202020204" pitchFamily="34" charset="0"/>
              </a:rPr>
              <a:t>基于深度学习的预测方法：</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zh-CN" altLang="en-US" sz="2000" b="0" i="0" u="none" strike="noStrike" dirty="0">
                <a:effectLst/>
                <a:cs typeface="Arial" panose="020B0604020202020204" pitchFamily="34" charset="0"/>
              </a:rPr>
              <a:t>循环神经网络</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RNN</a:t>
            </a:r>
            <a:r>
              <a:rPr lang="zh-CN" altLang="en-US" sz="2000" b="0" i="0" dirty="0">
                <a:effectLst/>
                <a:cs typeface="Arial" panose="020B0604020202020204" pitchFamily="34" charset="0"/>
              </a:rPr>
              <a:t>）：能够处理序列数据的神经网络，如</a:t>
            </a:r>
            <a:r>
              <a:rPr lang="en-US" altLang="zh-CN" sz="2000" b="0" i="0" u="none" strike="noStrike" dirty="0">
                <a:effectLst/>
                <a:cs typeface="Arial" panose="020B0604020202020204" pitchFamily="34" charset="0"/>
              </a:rPr>
              <a:t>LSTM</a:t>
            </a:r>
            <a:r>
              <a:rPr lang="zh-CN" altLang="en-US" sz="2000" b="0" i="0" dirty="0">
                <a:effectLst/>
                <a:cs typeface="Arial" panose="020B0604020202020204" pitchFamily="34" charset="0"/>
              </a:rPr>
              <a:t>（长短期记忆）和</a:t>
            </a:r>
            <a:r>
              <a:rPr lang="en-US" altLang="zh-CN" sz="2000" b="0" i="0" u="none" strike="noStrike" dirty="0">
                <a:effectLst/>
                <a:cs typeface="Arial" panose="020B0604020202020204" pitchFamily="34" charset="0"/>
              </a:rPr>
              <a:t>GRU</a:t>
            </a:r>
            <a:r>
              <a:rPr lang="zh-CN" altLang="en-US" sz="2000" b="0" i="0" dirty="0">
                <a:effectLst/>
                <a:cs typeface="Arial" panose="020B0604020202020204" pitchFamily="34" charset="0"/>
              </a:rPr>
              <a:t>（门控循环单元）。</a:t>
            </a:r>
            <a:endParaRPr lang="zh-CN" altLang="en-US" sz="2000" b="0" i="0" dirty="0">
              <a:effectLst/>
              <a:cs typeface="Arial" panose="020B0604020202020204" pitchFamily="34" charset="0"/>
            </a:endParaRPr>
          </a:p>
          <a:p>
            <a:pPr marL="800100" lvl="1" indent="-342900" algn="l">
              <a:buFont typeface="Wingdings" panose="05000000000000000000" pitchFamily="2" charset="2"/>
              <a:buChar char="ü"/>
            </a:pPr>
            <a:r>
              <a:rPr lang="en-US" altLang="zh-CN" sz="2000" b="0" i="0" u="none" strike="noStrike" dirty="0">
                <a:effectLst/>
                <a:cs typeface="Arial" panose="020B0604020202020204" pitchFamily="34" charset="0"/>
              </a:rPr>
              <a:t>Transformer</a:t>
            </a:r>
            <a:r>
              <a:rPr lang="zh-CN" altLang="en-US" sz="2000" b="0" i="0" u="none" strike="noStrike" dirty="0">
                <a:effectLst/>
                <a:cs typeface="Arial" panose="020B0604020202020204" pitchFamily="34" charset="0"/>
              </a:rPr>
              <a:t>模型</a:t>
            </a:r>
            <a:r>
              <a:rPr lang="zh-CN" altLang="en-US" sz="2000" b="0" i="0" dirty="0">
                <a:effectLst/>
                <a:cs typeface="Arial" panose="020B0604020202020204" pitchFamily="34" charset="0"/>
              </a:rPr>
              <a:t>：最初为自然语言处理设计，也被用于时间序列预测。</a:t>
            </a:r>
            <a:endParaRPr lang="zh-CN" altLang="en-US" sz="2000" b="0" i="0" dirty="0">
              <a:effectLst/>
              <a:cs typeface="Arial" panose="020B0604020202020204" pitchFamily="34" charset="0"/>
            </a:endParaRPr>
          </a:p>
        </p:txBody>
      </p:sp>
    </p:spTree>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15" name="文本框 14"/>
          <p:cNvSpPr txBox="1"/>
          <p:nvPr/>
        </p:nvSpPr>
        <p:spPr>
          <a:xfrm>
            <a:off x="667703" y="1939757"/>
            <a:ext cx="10882531" cy="4707890"/>
          </a:xfrm>
          <a:prstGeom prst="rect">
            <a:avLst/>
          </a:prstGeom>
          <a:noFill/>
        </p:spPr>
        <p:txBody>
          <a:bodyPr wrap="square">
            <a:spAutoFit/>
          </a:bodyPr>
          <a:lstStyle/>
          <a:p>
            <a:pPr marL="0" indent="0">
              <a:lnSpc>
                <a:spcPts val="3000"/>
              </a:lnSpc>
              <a:buFont typeface="Arial" panose="020B0604020202020204" pitchFamily="34" charset="0"/>
              <a:buNone/>
            </a:pPr>
            <a:r>
              <a:rPr lang="zh-CN" altLang="en-US" sz="2000" b="1" dirty="0">
                <a:solidFill>
                  <a:srgbClr val="333333"/>
                </a:solidFill>
                <a:effectLst/>
                <a:latin typeface="PingFang SC"/>
                <a:sym typeface="+mn-ea"/>
              </a:rPr>
              <a:t>基本原理和技术方法</a:t>
            </a:r>
            <a:endParaRPr lang="zh-CN" altLang="en-US" sz="2000" b="1" dirty="0">
              <a:solidFill>
                <a:srgbClr val="333333"/>
              </a:solidFill>
              <a:effectLst/>
              <a:latin typeface="PingFang SC"/>
              <a:sym typeface="+mn-ea"/>
            </a:endParaRPr>
          </a:p>
          <a:p>
            <a:pPr marL="342900" indent="-342900">
              <a:lnSpc>
                <a:spcPts val="3000"/>
              </a:lnSpc>
              <a:buFont typeface="Arial" panose="020B0604020202020204" pitchFamily="34" charset="0"/>
              <a:buChar char="•"/>
            </a:pPr>
            <a:r>
              <a:rPr lang="zh-CN" altLang="en-US" sz="2000" b="1" i="0" dirty="0">
                <a:effectLst/>
                <a:latin typeface="PingFang SC"/>
              </a:rPr>
              <a:t>情感词典法‌：</a:t>
            </a:r>
            <a:r>
              <a:rPr lang="zh-CN" altLang="en-US" sz="2000" b="0" i="0" dirty="0">
                <a:solidFill>
                  <a:srgbClr val="333333"/>
                </a:solidFill>
                <a:effectLst/>
                <a:latin typeface="PingFang SC"/>
              </a:rPr>
              <a:t>利用预先构建的情感词典，将文本中的单词与词典中的情感词进行匹配，从而判断文本的情感倾向。情感词典包含正面和负面的情感词汇及其对应的情感分值‌。</a:t>
            </a:r>
            <a:endParaRPr lang="zh-CN" altLang="en-US" sz="2000" b="0" i="0" dirty="0">
              <a:solidFill>
                <a:srgbClr val="333333"/>
              </a:solidFill>
              <a:effectLst/>
              <a:latin typeface="PingFang SC"/>
            </a:endParaRPr>
          </a:p>
          <a:p>
            <a:pPr marL="342900" indent="-342900">
              <a:lnSpc>
                <a:spcPts val="3000"/>
              </a:lnSpc>
              <a:buFont typeface="Arial" panose="020B0604020202020204" pitchFamily="34" charset="0"/>
              <a:buChar char="•"/>
            </a:pPr>
            <a:r>
              <a:rPr lang="zh-CN" altLang="en-US" sz="2000" b="0" i="0" dirty="0">
                <a:solidFill>
                  <a:srgbClr val="333333"/>
                </a:solidFill>
                <a:effectLst/>
                <a:latin typeface="PingFang SC"/>
              </a:rPr>
              <a:t>‌</a:t>
            </a:r>
            <a:r>
              <a:rPr lang="zh-CN" altLang="en-US" sz="2000" b="1" i="0" dirty="0">
                <a:solidFill>
                  <a:srgbClr val="333333"/>
                </a:solidFill>
                <a:effectLst/>
                <a:latin typeface="PingFang SC"/>
              </a:rPr>
              <a:t>机器学习方法‌：</a:t>
            </a:r>
            <a:r>
              <a:rPr lang="zh-CN" altLang="en-US" sz="2000" b="0" i="0" dirty="0">
                <a:solidFill>
                  <a:srgbClr val="333333"/>
                </a:solidFill>
                <a:effectLst/>
                <a:latin typeface="PingFang SC"/>
              </a:rPr>
              <a:t>使用标注好的情感数据训练机器学习模型，如支持向量机（</a:t>
            </a:r>
            <a:r>
              <a:rPr lang="en-US" altLang="zh-CN" sz="2000" b="0" i="0" dirty="0">
                <a:solidFill>
                  <a:srgbClr val="333333"/>
                </a:solidFill>
                <a:effectLst/>
                <a:latin typeface="PingFang SC"/>
              </a:rPr>
              <a:t>SVM</a:t>
            </a:r>
            <a:r>
              <a:rPr lang="zh-CN" altLang="en-US" sz="2000" b="0" i="0" dirty="0">
                <a:solidFill>
                  <a:srgbClr val="333333"/>
                </a:solidFill>
                <a:effectLst/>
                <a:latin typeface="PingFang SC"/>
              </a:rPr>
              <a:t>）、朴素贝叶斯（</a:t>
            </a:r>
            <a:r>
              <a:rPr lang="en-US" altLang="zh-CN" sz="2000" b="0" i="0" dirty="0">
                <a:solidFill>
                  <a:srgbClr val="333333"/>
                </a:solidFill>
                <a:effectLst/>
                <a:latin typeface="PingFang SC"/>
              </a:rPr>
              <a:t>Naive Bayes</a:t>
            </a:r>
            <a:r>
              <a:rPr lang="zh-CN" altLang="en-US" sz="2000" b="0" i="0" dirty="0">
                <a:solidFill>
                  <a:srgbClr val="333333"/>
                </a:solidFill>
                <a:effectLst/>
                <a:latin typeface="PingFang SC"/>
              </a:rPr>
              <a:t>）和逻辑回归等。这些方法能够自动学习特征表示，提高情感分析的准确性和泛化能力‌。</a:t>
            </a:r>
            <a:endParaRPr lang="zh-CN" altLang="en-US" sz="2000" b="0" i="0" dirty="0">
              <a:solidFill>
                <a:srgbClr val="333333"/>
              </a:solidFill>
              <a:effectLst/>
              <a:latin typeface="PingFang SC"/>
            </a:endParaRPr>
          </a:p>
          <a:p>
            <a:pPr marL="342900" indent="-342900">
              <a:lnSpc>
                <a:spcPts val="3000"/>
              </a:lnSpc>
              <a:buFont typeface="Arial" panose="020B0604020202020204" pitchFamily="34" charset="0"/>
              <a:buChar char="•"/>
            </a:pPr>
            <a:r>
              <a:rPr lang="zh-CN" altLang="en-US" sz="2000" b="0" i="0" dirty="0">
                <a:solidFill>
                  <a:srgbClr val="333333"/>
                </a:solidFill>
                <a:effectLst/>
                <a:latin typeface="PingFang SC"/>
              </a:rPr>
              <a:t>‌</a:t>
            </a:r>
            <a:r>
              <a:rPr lang="zh-CN" altLang="en-US" sz="2000" b="1" i="0" dirty="0">
                <a:solidFill>
                  <a:srgbClr val="333333"/>
                </a:solidFill>
                <a:effectLst/>
                <a:latin typeface="PingFang SC"/>
              </a:rPr>
              <a:t>深度学习方法‌：</a:t>
            </a:r>
            <a:r>
              <a:rPr lang="zh-CN" altLang="en-US" sz="2000" b="0" i="0" dirty="0">
                <a:solidFill>
                  <a:srgbClr val="333333"/>
                </a:solidFill>
                <a:effectLst/>
                <a:latin typeface="PingFang SC"/>
              </a:rPr>
              <a:t>近年来，深度学习技术如卷积神经网络（</a:t>
            </a:r>
            <a:r>
              <a:rPr lang="en-US" altLang="zh-CN" sz="2000" b="0" i="0" dirty="0">
                <a:solidFill>
                  <a:srgbClr val="333333"/>
                </a:solidFill>
                <a:effectLst/>
                <a:latin typeface="PingFang SC"/>
              </a:rPr>
              <a:t>CNN</a:t>
            </a:r>
            <a:r>
              <a:rPr lang="zh-CN" altLang="en-US" sz="2000" b="0" i="0" dirty="0">
                <a:solidFill>
                  <a:srgbClr val="333333"/>
                </a:solidFill>
                <a:effectLst/>
                <a:latin typeface="PingFang SC"/>
              </a:rPr>
              <a:t>）、循环神经网络（</a:t>
            </a:r>
            <a:r>
              <a:rPr lang="en-US" altLang="zh-CN" sz="2000" b="0" i="0" dirty="0">
                <a:solidFill>
                  <a:srgbClr val="333333"/>
                </a:solidFill>
                <a:effectLst/>
                <a:latin typeface="PingFang SC"/>
              </a:rPr>
              <a:t>RNN</a:t>
            </a:r>
            <a:r>
              <a:rPr lang="zh-CN" altLang="en-US" sz="2000" b="0" i="0" dirty="0">
                <a:solidFill>
                  <a:srgbClr val="333333"/>
                </a:solidFill>
                <a:effectLst/>
                <a:latin typeface="PingFang SC"/>
              </a:rPr>
              <a:t>）及其变种长短时记忆网络（</a:t>
            </a:r>
            <a:r>
              <a:rPr lang="en-US" altLang="zh-CN" sz="2000" b="0" i="0" dirty="0">
                <a:solidFill>
                  <a:srgbClr val="333333"/>
                </a:solidFill>
                <a:effectLst/>
                <a:latin typeface="PingFang SC"/>
              </a:rPr>
              <a:t>LSTM</a:t>
            </a:r>
            <a:r>
              <a:rPr lang="zh-CN" altLang="en-US" sz="2000" b="0" i="0" dirty="0">
                <a:solidFill>
                  <a:srgbClr val="333333"/>
                </a:solidFill>
                <a:effectLst/>
                <a:latin typeface="PingFang SC"/>
              </a:rPr>
              <a:t>）、门控循环单元（</a:t>
            </a:r>
            <a:r>
              <a:rPr lang="en-US" altLang="zh-CN" sz="2000" b="0" i="0" dirty="0">
                <a:solidFill>
                  <a:srgbClr val="333333"/>
                </a:solidFill>
                <a:effectLst/>
                <a:latin typeface="PingFang SC"/>
              </a:rPr>
              <a:t>GRU</a:t>
            </a:r>
            <a:r>
              <a:rPr lang="zh-CN" altLang="en-US" sz="2000" b="0" i="0" dirty="0">
                <a:solidFill>
                  <a:srgbClr val="333333"/>
                </a:solidFill>
                <a:effectLst/>
                <a:latin typeface="PingFang SC"/>
              </a:rPr>
              <a:t>）等被广泛应用于情感分析。这些模型能够自动提取文本的高层次特征，并通过端到端的方式实现情感分类‌。如</a:t>
            </a:r>
            <a:r>
              <a:rPr lang="en-US" altLang="zh-CN" sz="2000" b="0" i="0" dirty="0">
                <a:solidFill>
                  <a:srgbClr val="333333"/>
                </a:solidFill>
                <a:effectLst/>
                <a:latin typeface="PingFang SC"/>
              </a:rPr>
              <a:t>BERT</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Bidirectional Encoder Representations from Transformers</a:t>
            </a:r>
            <a:r>
              <a:rPr lang="zh-CN" altLang="en-US" sz="2000" b="0" i="0" dirty="0">
                <a:solidFill>
                  <a:srgbClr val="333333"/>
                </a:solidFill>
                <a:effectLst/>
                <a:latin typeface="PingFang SC"/>
              </a:rPr>
              <a:t>）等预训练语言模型通过在大规模语料库上进行无监督预训练，学习到丰富的语义信息和上下文关系，进一步提升了情感分析的性能‌。</a:t>
            </a:r>
            <a:endParaRPr lang="zh-CN" altLang="en-US" sz="2000" b="0" i="0" dirty="0">
              <a:solidFill>
                <a:srgbClr val="333333"/>
              </a:solidFill>
              <a:effectLst/>
              <a:latin typeface="PingFang SC"/>
            </a:endParaRPr>
          </a:p>
        </p:txBody>
      </p:sp>
      <p:sp>
        <p:nvSpPr>
          <p:cNvPr id="2" name="文本框 1"/>
          <p:cNvSpPr txBox="1"/>
          <p:nvPr/>
        </p:nvSpPr>
        <p:spPr>
          <a:xfrm>
            <a:off x="668338" y="1397145"/>
            <a:ext cx="6096000" cy="460375"/>
          </a:xfrm>
          <a:prstGeom prst="rect">
            <a:avLst/>
          </a:prstGeom>
          <a:noFill/>
        </p:spPr>
        <p:txBody>
          <a:bodyPr wrap="square">
            <a:spAutoFit/>
          </a:bodyPr>
          <a:lstStyle/>
          <a:p>
            <a:r>
              <a:rPr lang="zh-CN" altLang="en-US" b="1" i="0" dirty="0">
                <a:solidFill>
                  <a:srgbClr val="333333"/>
                </a:solidFill>
                <a:effectLst/>
                <a:latin typeface="PingFang SC"/>
              </a:rPr>
              <a:t>情感分类</a:t>
            </a:r>
            <a:endParaRPr lang="zh-CN" altLang="en-US" b="1" dirty="0"/>
          </a:p>
        </p:txBody>
      </p:sp>
    </p:spTree>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序列模型概述</a:t>
            </a:r>
            <a:endParaRPr lang="zh-CN" altLang="en-US" dirty="0">
              <a:solidFill>
                <a:schemeClr val="tx1"/>
              </a:solidFill>
            </a:endParaRPr>
          </a:p>
        </p:txBody>
      </p:sp>
      <p:sp>
        <p:nvSpPr>
          <p:cNvPr id="15" name="文本框 14"/>
          <p:cNvSpPr txBox="1"/>
          <p:nvPr/>
        </p:nvSpPr>
        <p:spPr>
          <a:xfrm>
            <a:off x="668338" y="2056975"/>
            <a:ext cx="10893041" cy="327429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0" i="0" dirty="0">
                <a:solidFill>
                  <a:srgbClr val="333333"/>
                </a:solidFill>
                <a:effectLst/>
                <a:latin typeface="PingFang SC"/>
              </a:rPr>
              <a:t>‌</a:t>
            </a:r>
            <a:r>
              <a:rPr lang="zh-CN" altLang="en-US" sz="2000" b="1" i="0" dirty="0">
                <a:solidFill>
                  <a:srgbClr val="333333"/>
                </a:solidFill>
                <a:effectLst/>
                <a:latin typeface="PingFang SC"/>
              </a:rPr>
              <a:t>社交媒体分析‌：</a:t>
            </a:r>
            <a:r>
              <a:rPr lang="zh-CN" altLang="en-US" sz="2000" b="0" i="0" dirty="0">
                <a:solidFill>
                  <a:srgbClr val="333333"/>
                </a:solidFill>
                <a:effectLst/>
                <a:latin typeface="PingFang SC"/>
              </a:rPr>
              <a:t>通过分析社交媒体上的评论和帖子，企业可以了解公众对产品或服务的情感倾向，从而优化市场策略‌。</a:t>
            </a:r>
            <a:endParaRPr lang="zh-CN" altLang="en-US" sz="2000" b="0" i="0" dirty="0">
              <a:solidFill>
                <a:srgbClr val="333333"/>
              </a:solidFill>
              <a:effectLst/>
              <a:latin typeface="PingFang SC"/>
            </a:endParaRPr>
          </a:p>
          <a:p>
            <a:pPr marL="342900" indent="-342900">
              <a:lnSpc>
                <a:spcPct val="150000"/>
              </a:lnSpc>
              <a:buFont typeface="Arial" panose="020B0604020202020204" pitchFamily="34" charset="0"/>
              <a:buChar char="•"/>
            </a:pPr>
            <a:r>
              <a:rPr lang="zh-CN" altLang="en-US" sz="2000" b="1" i="0" dirty="0">
                <a:solidFill>
                  <a:srgbClr val="333333"/>
                </a:solidFill>
                <a:effectLst/>
                <a:latin typeface="PingFang SC"/>
              </a:rPr>
              <a:t>‌客户服务‌：</a:t>
            </a:r>
            <a:r>
              <a:rPr lang="zh-CN" altLang="en-US" sz="2000" b="0" i="0" dirty="0">
                <a:solidFill>
                  <a:srgbClr val="333333"/>
                </a:solidFill>
                <a:effectLst/>
                <a:latin typeface="PingFang SC"/>
              </a:rPr>
              <a:t>聊天机器人和客服系统可以利用情感分析技术，识别用户的情绪状态，提供更加个性化的服务‌。</a:t>
            </a:r>
            <a:endParaRPr lang="zh-CN" altLang="en-US" sz="2000" b="0" i="0" dirty="0">
              <a:solidFill>
                <a:srgbClr val="333333"/>
              </a:solidFill>
              <a:effectLst/>
              <a:latin typeface="PingFang SC"/>
            </a:endParaRPr>
          </a:p>
          <a:p>
            <a:pPr marL="342900" indent="-342900">
              <a:lnSpc>
                <a:spcPct val="150000"/>
              </a:lnSpc>
              <a:buFont typeface="Arial" panose="020B0604020202020204" pitchFamily="34" charset="0"/>
              <a:buChar char="•"/>
            </a:pPr>
            <a:r>
              <a:rPr lang="zh-CN" altLang="en-US" sz="2000" b="0" i="0" dirty="0">
                <a:solidFill>
                  <a:srgbClr val="333333"/>
                </a:solidFill>
                <a:effectLst/>
                <a:latin typeface="PingFang SC"/>
              </a:rPr>
              <a:t>‌</a:t>
            </a:r>
            <a:r>
              <a:rPr lang="zh-CN" altLang="en-US" sz="2000" b="1" i="0" dirty="0">
                <a:solidFill>
                  <a:srgbClr val="333333"/>
                </a:solidFill>
                <a:effectLst/>
                <a:latin typeface="PingFang SC"/>
              </a:rPr>
              <a:t>健康管理‌：</a:t>
            </a:r>
            <a:r>
              <a:rPr lang="zh-CN" altLang="en-US" sz="2000" b="0" i="0" dirty="0">
                <a:solidFill>
                  <a:srgbClr val="333333"/>
                </a:solidFill>
                <a:effectLst/>
                <a:latin typeface="PingFang SC"/>
              </a:rPr>
              <a:t>在心理健康领域，情感分析可以帮助识别用户的情绪变化，及时发现心理问题‌。</a:t>
            </a:r>
            <a:endParaRPr lang="zh-CN" altLang="en-US" sz="2000" b="0" i="0" dirty="0">
              <a:solidFill>
                <a:srgbClr val="333333"/>
              </a:solidFill>
              <a:effectLst/>
              <a:latin typeface="PingFang SC"/>
            </a:endParaRPr>
          </a:p>
          <a:p>
            <a:pPr marL="342900" indent="-342900">
              <a:lnSpc>
                <a:spcPct val="150000"/>
              </a:lnSpc>
              <a:buFont typeface="Arial" panose="020B0604020202020204" pitchFamily="34" charset="0"/>
              <a:buChar char="•"/>
            </a:pPr>
            <a:r>
              <a:rPr lang="zh-CN" altLang="en-US" sz="2000" b="1" i="0" dirty="0">
                <a:solidFill>
                  <a:srgbClr val="333333"/>
                </a:solidFill>
                <a:effectLst/>
                <a:latin typeface="PingFang SC"/>
              </a:rPr>
              <a:t>‌产品评价‌：</a:t>
            </a:r>
            <a:r>
              <a:rPr lang="zh-CN" altLang="en-US" sz="2000" b="0" i="0" dirty="0">
                <a:solidFill>
                  <a:srgbClr val="333333"/>
                </a:solidFill>
                <a:effectLst/>
                <a:latin typeface="PingFang SC"/>
              </a:rPr>
              <a:t>对电商平台的用户评论进行情感分析，帮助商家了解产品的受欢迎程度和改进方向‌。</a:t>
            </a:r>
            <a:endParaRPr lang="zh-CN" altLang="en-US" sz="2000" b="0" i="0" dirty="0">
              <a:solidFill>
                <a:srgbClr val="333333"/>
              </a:solidFill>
              <a:effectLst/>
              <a:latin typeface="PingFang SC"/>
            </a:endParaRPr>
          </a:p>
        </p:txBody>
      </p:sp>
      <p:sp>
        <p:nvSpPr>
          <p:cNvPr id="2" name="文本框 1"/>
          <p:cNvSpPr txBox="1"/>
          <p:nvPr/>
        </p:nvSpPr>
        <p:spPr>
          <a:xfrm>
            <a:off x="668338" y="1469185"/>
            <a:ext cx="6096000" cy="460375"/>
          </a:xfrm>
          <a:prstGeom prst="rect">
            <a:avLst/>
          </a:prstGeom>
          <a:noFill/>
        </p:spPr>
        <p:txBody>
          <a:bodyPr wrap="square">
            <a:spAutoFit/>
          </a:bodyPr>
          <a:lstStyle/>
          <a:p>
            <a:r>
              <a:rPr lang="zh-CN" altLang="en-US" b="1" i="0" dirty="0">
                <a:solidFill>
                  <a:srgbClr val="333333"/>
                </a:solidFill>
                <a:effectLst/>
                <a:latin typeface="PingFang SC"/>
              </a:rPr>
              <a:t>应用场景</a:t>
            </a:r>
            <a:endParaRPr lang="zh-CN" altLang="en-US" b="1" dirty="0"/>
          </a:p>
        </p:txBody>
      </p:sp>
    </p:spTree>
  </p:cSld>
  <p:clrMapOvr>
    <a:masterClrMapping/>
  </p:clrMapOvr>
  <p:transition advTm="8005"/>
</p:sld>
</file>

<file path=ppt/tags/tag1.xml><?xml version="1.0" encoding="utf-8"?>
<p:tagLst xmlns:p="http://schemas.openxmlformats.org/presentationml/2006/main">
  <p:tag name="TABLE_ENDDRAG_ORIGIN_RECT" val="827*257"/>
  <p:tag name="TABLE_ENDDRAG_RECT" val="52*166*827*257"/>
</p:tagLst>
</file>

<file path=ppt/tags/tag2.xml><?xml version="1.0" encoding="utf-8"?>
<p:tagLst xmlns:p="http://schemas.openxmlformats.org/presentationml/2006/main">
  <p:tag name="TABLE_ENDDRAG_ORIGIN_RECT" val="827*257"/>
  <p:tag name="TABLE_ENDDRAG_RECT" val="52*166*827*257"/>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5626</Words>
  <Application>WPS 演示</Application>
  <PresentationFormat>宽屏</PresentationFormat>
  <Paragraphs>303</Paragraphs>
  <Slides>38</Slides>
  <Notes>47</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4</vt:i4>
      </vt:variant>
      <vt:variant>
        <vt:lpstr>幻灯片标题</vt:lpstr>
      </vt:variant>
      <vt:variant>
        <vt:i4>38</vt:i4>
      </vt:variant>
    </vt:vector>
  </HeadingPairs>
  <TitlesOfParts>
    <vt:vector size="63" baseType="lpstr">
      <vt:lpstr>Arial</vt:lpstr>
      <vt:lpstr>宋体</vt:lpstr>
      <vt:lpstr>Wingdings</vt:lpstr>
      <vt:lpstr>微软雅黑</vt:lpstr>
      <vt:lpstr>等线</vt:lpstr>
      <vt:lpstr>Impact</vt:lpstr>
      <vt:lpstr>Times New Roman</vt:lpstr>
      <vt:lpstr>Wingdings 2</vt:lpstr>
      <vt:lpstr>Constantia</vt:lpstr>
      <vt:lpstr>Helvetica Neue</vt:lpstr>
      <vt:lpstr>-apple-system</vt:lpstr>
      <vt:lpstr>PingFang SC</vt:lpstr>
      <vt:lpstr>Segoe Print</vt:lpstr>
      <vt:lpstr>Arial Unicode MS</vt:lpstr>
      <vt:lpstr>Tahoma</vt:lpstr>
      <vt:lpstr>Cambria Math</vt:lpstr>
      <vt:lpstr>MS Mincho</vt:lpstr>
      <vt:lpstr>Optima-Regular</vt:lpstr>
      <vt:lpstr>Euclid</vt:lpstr>
      <vt:lpstr>DejaVu Math TeX Gyre</vt:lpstr>
      <vt:lpstr>默认设计模板</vt:lpstr>
      <vt:lpstr>Paint.Picture</vt:lpstr>
      <vt:lpstr>Paint.Picture</vt:lpstr>
      <vt:lpstr>Paint.Picture</vt:lpstr>
      <vt:lpstr>Paint.Picture</vt:lpstr>
      <vt:lpstr>深度学习-序列模型  </vt:lpstr>
      <vt:lpstr>本章目录</vt:lpstr>
      <vt:lpstr>1.序列模型概述</vt:lpstr>
      <vt:lpstr>1.序列模型概述</vt:lpstr>
      <vt:lpstr>序列模型解决的问题</vt:lpstr>
      <vt:lpstr>1.序列模型概述</vt:lpstr>
      <vt:lpstr>1.序列模型概述</vt:lpstr>
      <vt:lpstr>1.序列模型概述</vt:lpstr>
      <vt:lpstr>1.序列模型概述</vt:lpstr>
      <vt:lpstr>1.序列模型概述</vt:lpstr>
      <vt:lpstr>1.序列模型概述</vt:lpstr>
      <vt:lpstr>1.序列模型概述</vt:lpstr>
      <vt:lpstr>1.序列模型概述</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2.经典序列模型</vt:lpstr>
      <vt:lpstr>Encoder-Decoder模型</vt:lpstr>
      <vt:lpstr>Encoder-Decoder模型</vt:lpstr>
      <vt:lpstr>词嵌入</vt:lpstr>
      <vt:lpstr>词嵌入</vt:lpstr>
      <vt:lpstr>词嵌入</vt:lpstr>
      <vt:lpstr>词嵌入</vt:lpstr>
      <vt:lpstr>词嵌入</vt:lpstr>
      <vt:lpstr>词嵌入</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3402</cp:revision>
  <cp:lastPrinted>2018-06-09T17:02:00Z</cp:lastPrinted>
  <dcterms:created xsi:type="dcterms:W3CDTF">2016-05-18T20:32:00Z</dcterms:created>
  <dcterms:modified xsi:type="dcterms:W3CDTF">2025-10-01T16:21:35Z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E2356B770CA24DEA8C2727B5BB141A9D_12</vt:lpwstr>
  </property>
</Properties>
</file>